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5"/>
  </p:notesMasterIdLst>
  <p:sldIdLst>
    <p:sldId id="256" r:id="rId2"/>
    <p:sldId id="257" r:id="rId3"/>
    <p:sldId id="274" r:id="rId4"/>
    <p:sldId id="258" r:id="rId5"/>
    <p:sldId id="294" r:id="rId6"/>
    <p:sldId id="269" r:id="rId7"/>
    <p:sldId id="267" r:id="rId8"/>
    <p:sldId id="271" r:id="rId9"/>
    <p:sldId id="272" r:id="rId10"/>
    <p:sldId id="297" r:id="rId11"/>
    <p:sldId id="275" r:id="rId12"/>
    <p:sldId id="279" r:id="rId13"/>
    <p:sldId id="259" r:id="rId14"/>
    <p:sldId id="280" r:id="rId15"/>
    <p:sldId id="281" r:id="rId16"/>
    <p:sldId id="282" r:id="rId17"/>
    <p:sldId id="292" r:id="rId18"/>
    <p:sldId id="293" r:id="rId19"/>
    <p:sldId id="298" r:id="rId20"/>
    <p:sldId id="276" r:id="rId21"/>
    <p:sldId id="277" r:id="rId22"/>
    <p:sldId id="295" r:id="rId23"/>
    <p:sldId id="260" r:id="rId24"/>
    <p:sldId id="261" r:id="rId25"/>
    <p:sldId id="283" r:id="rId26"/>
    <p:sldId id="284" r:id="rId27"/>
    <p:sldId id="262" r:id="rId28"/>
    <p:sldId id="285" r:id="rId29"/>
    <p:sldId id="263" r:id="rId30"/>
    <p:sldId id="286" r:id="rId31"/>
    <p:sldId id="264" r:id="rId32"/>
    <p:sldId id="287" r:id="rId33"/>
    <p:sldId id="278" r:id="rId34"/>
    <p:sldId id="296" r:id="rId35"/>
    <p:sldId id="299" r:id="rId36"/>
    <p:sldId id="288" r:id="rId37"/>
    <p:sldId id="290" r:id="rId38"/>
    <p:sldId id="289" r:id="rId39"/>
    <p:sldId id="265" r:id="rId40"/>
    <p:sldId id="266" r:id="rId41"/>
    <p:sldId id="270" r:id="rId42"/>
    <p:sldId id="291" r:id="rId43"/>
    <p:sldId id="268" r:id="rId44"/>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mille finley" initials="cf" lastIdx="7" clrIdx="0">
    <p:extLst>
      <p:ext uri="{19B8F6BF-5375-455C-9EA6-DF929625EA0E}">
        <p15:presenceInfo xmlns:p15="http://schemas.microsoft.com/office/powerpoint/2012/main" userId="88940dfde44831d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660"/>
  </p:normalViewPr>
  <p:slideViewPr>
    <p:cSldViewPr>
      <p:cViewPr varScale="1">
        <p:scale>
          <a:sx n="80" d="100"/>
          <a:sy n="80" d="100"/>
        </p:scale>
        <p:origin x="77" y="82"/>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882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7-14T08:59:42.147" idx="1">
    <p:pos x="10" y="10"/>
    <p:text>Change GRAP to GPRA</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7-14T09:01:34.162" idx="2">
    <p:pos x="10" y="10"/>
    <p:text>Change from “Department of Education “ to “US Department of Education”</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7-14T09:02:39.051" idx="3">
    <p:pos x="10" y="10"/>
    <p:text>Change “Department “ to USDOE</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07-14T09:09:37.235" idx="6">
    <p:pos x="5783" y="624"/>
    <p:text>Capitalize S in small</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1-07-14T09:04:43.188" idx="4">
    <p:pos x="10" y="10"/>
    <p:text>Change “Big P” to “Large P” for consistency</p:text>
    <p:extLst>
      <p:ext uri="{C676402C-5697-4E1C-873F-D02D1690AC5C}">
        <p15:threadingInfo xmlns:p15="http://schemas.microsoft.com/office/powerpoint/2012/main" timeZoneBias="30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1-07-14T09:05:09.721" idx="5">
    <p:pos x="10" y="10"/>
    <p:text>Change “Big P” to “Large P” for consistency</p:text>
    <p:extLst>
      <p:ext uri="{C676402C-5697-4E1C-873F-D02D1690AC5C}">
        <p15:threadingInfo xmlns:p15="http://schemas.microsoft.com/office/powerpoint/2012/main" timeZoneBias="30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1-07-14T09:10:25.054" idx="7">
    <p:pos x="10" y="10"/>
    <p:text>Capitalize S in small p</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8D68DD61-A55E-4B49-A3B8-3A2A65C3C194}" type="datetimeFigureOut">
              <a:rPr lang="en-US" smtClean="0"/>
              <a:t>7/14/2021</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6DBA3AF5-DED4-4ABB-ADDA-BC213D79908D}" type="slidenum">
              <a:rPr lang="en-US" smtClean="0"/>
              <a:t>‹#›</a:t>
            </a:fld>
            <a:endParaRPr lang="en-US"/>
          </a:p>
        </p:txBody>
      </p:sp>
    </p:spTree>
    <p:extLst>
      <p:ext uri="{BB962C8B-B14F-4D97-AF65-F5344CB8AC3E}">
        <p14:creationId xmlns:p14="http://schemas.microsoft.com/office/powerpoint/2010/main" val="4052237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BA3AF5-DED4-4ABB-ADDA-BC213D79908D}" type="slidenum">
              <a:rPr lang="en-US" smtClean="0"/>
              <a:t>40</a:t>
            </a:fld>
            <a:endParaRPr lang="en-US"/>
          </a:p>
        </p:txBody>
      </p:sp>
    </p:spTree>
    <p:extLst>
      <p:ext uri="{BB962C8B-B14F-4D97-AF65-F5344CB8AC3E}">
        <p14:creationId xmlns:p14="http://schemas.microsoft.com/office/powerpoint/2010/main" val="2731741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7/14/2021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0" i="0">
                <a:solidFill>
                  <a:srgbClr val="EBEBEB"/>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7/14/2021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0" i="0">
                <a:solidFill>
                  <a:srgbClr val="EBEBEB"/>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7/14/2021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0" i="0">
                <a:solidFill>
                  <a:srgbClr val="EBEBEB"/>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7/14/2021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7/14/2021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2192000" cy="6858000"/>
          </a:xfrm>
          <a:prstGeom prst="rect">
            <a:avLst/>
          </a:prstGeom>
        </p:spPr>
      </p:pic>
      <p:pic>
        <p:nvPicPr>
          <p:cNvPr id="17" name="bg object 17"/>
          <p:cNvPicPr/>
          <p:nvPr/>
        </p:nvPicPr>
        <p:blipFill>
          <a:blip r:embed="rId8" cstate="print"/>
          <a:stretch>
            <a:fillRect/>
          </a:stretch>
        </p:blipFill>
        <p:spPr>
          <a:xfrm>
            <a:off x="0" y="2670048"/>
            <a:ext cx="4035983" cy="4187951"/>
          </a:xfrm>
          <a:prstGeom prst="rect">
            <a:avLst/>
          </a:prstGeom>
        </p:spPr>
      </p:pic>
      <p:pic>
        <p:nvPicPr>
          <p:cNvPr id="18" name="bg object 18"/>
          <p:cNvPicPr/>
          <p:nvPr/>
        </p:nvPicPr>
        <p:blipFill>
          <a:blip r:embed="rId9" cstate="print"/>
          <a:stretch>
            <a:fillRect/>
          </a:stretch>
        </p:blipFill>
        <p:spPr>
          <a:xfrm>
            <a:off x="0" y="2892552"/>
            <a:ext cx="1522476" cy="2365247"/>
          </a:xfrm>
          <a:prstGeom prst="rect">
            <a:avLst/>
          </a:prstGeom>
        </p:spPr>
      </p:pic>
      <p:pic>
        <p:nvPicPr>
          <p:cNvPr id="19" name="bg object 19"/>
          <p:cNvPicPr/>
          <p:nvPr/>
        </p:nvPicPr>
        <p:blipFill>
          <a:blip r:embed="rId10" cstate="print"/>
          <a:stretch>
            <a:fillRect/>
          </a:stretch>
        </p:blipFill>
        <p:spPr>
          <a:xfrm>
            <a:off x="8609076" y="1676400"/>
            <a:ext cx="2819400" cy="2819400"/>
          </a:xfrm>
          <a:prstGeom prst="rect">
            <a:avLst/>
          </a:prstGeom>
        </p:spPr>
      </p:pic>
      <p:pic>
        <p:nvPicPr>
          <p:cNvPr id="20" name="bg object 20"/>
          <p:cNvPicPr/>
          <p:nvPr/>
        </p:nvPicPr>
        <p:blipFill>
          <a:blip r:embed="rId11" cstate="print"/>
          <a:stretch>
            <a:fillRect/>
          </a:stretch>
        </p:blipFill>
        <p:spPr>
          <a:xfrm>
            <a:off x="7999476" y="0"/>
            <a:ext cx="1603235" cy="1140123"/>
          </a:xfrm>
          <a:prstGeom prst="rect">
            <a:avLst/>
          </a:prstGeom>
        </p:spPr>
      </p:pic>
      <p:pic>
        <p:nvPicPr>
          <p:cNvPr id="21" name="bg object 21"/>
          <p:cNvPicPr/>
          <p:nvPr/>
        </p:nvPicPr>
        <p:blipFill>
          <a:blip r:embed="rId12" cstate="print"/>
          <a:stretch>
            <a:fillRect/>
          </a:stretch>
        </p:blipFill>
        <p:spPr>
          <a:xfrm>
            <a:off x="8606028" y="6096000"/>
            <a:ext cx="993647" cy="755974"/>
          </a:xfrm>
          <a:prstGeom prst="rect">
            <a:avLst/>
          </a:prstGeom>
        </p:spPr>
      </p:pic>
      <p:pic>
        <p:nvPicPr>
          <p:cNvPr id="22" name="bg object 22"/>
          <p:cNvPicPr/>
          <p:nvPr/>
        </p:nvPicPr>
        <p:blipFill>
          <a:blip r:embed="rId13" cstate="print"/>
          <a:stretch>
            <a:fillRect/>
          </a:stretch>
        </p:blipFill>
        <p:spPr>
          <a:xfrm>
            <a:off x="10398252" y="0"/>
            <a:ext cx="765047" cy="1208530"/>
          </a:xfrm>
          <a:prstGeom prst="rect">
            <a:avLst/>
          </a:prstGeom>
        </p:spPr>
      </p:pic>
      <p:sp>
        <p:nvSpPr>
          <p:cNvPr id="2" name="Holder 2"/>
          <p:cNvSpPr>
            <a:spLocks noGrp="1"/>
          </p:cNvSpPr>
          <p:nvPr>
            <p:ph type="title"/>
          </p:nvPr>
        </p:nvSpPr>
        <p:spPr>
          <a:xfrm>
            <a:off x="1030321" y="873404"/>
            <a:ext cx="6942455" cy="1473835"/>
          </a:xfrm>
          <a:prstGeom prst="rect">
            <a:avLst/>
          </a:prstGeom>
        </p:spPr>
        <p:txBody>
          <a:bodyPr wrap="square" lIns="0" tIns="0" rIns="0" bIns="0">
            <a:spAutoFit/>
          </a:bodyPr>
          <a:lstStyle>
            <a:lvl1pPr>
              <a:defRPr sz="5000" b="0" i="0">
                <a:solidFill>
                  <a:srgbClr val="EBEBEB"/>
                </a:solidFill>
                <a:latin typeface="Arial"/>
                <a:cs typeface="Arial"/>
              </a:defRPr>
            </a:lvl1pPr>
          </a:lstStyle>
          <a:p>
            <a:endParaRPr/>
          </a:p>
        </p:txBody>
      </p:sp>
      <p:sp>
        <p:nvSpPr>
          <p:cNvPr id="3" name="Holder 3"/>
          <p:cNvSpPr>
            <a:spLocks noGrp="1"/>
          </p:cNvSpPr>
          <p:nvPr>
            <p:ph type="body" idx="1"/>
          </p:nvPr>
        </p:nvSpPr>
        <p:spPr>
          <a:xfrm>
            <a:off x="1182052" y="2078318"/>
            <a:ext cx="8215630" cy="1494154"/>
          </a:xfrm>
          <a:prstGeom prst="rect">
            <a:avLst/>
          </a:prstGeom>
        </p:spPr>
        <p:txBody>
          <a:bodyPr wrap="square" lIns="0" tIns="0" rIns="0" bIns="0">
            <a:spAutoFit/>
          </a:bodyPr>
          <a:lstStyle>
            <a:lvl1pPr>
              <a:defRPr sz="2400" b="0" i="0">
                <a:solidFill>
                  <a:schemeClr val="bg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7/14/2021</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jpeg"/><Relationship Id="rId5" Type="http://schemas.microsoft.com/office/2007/relationships/hdphoto" Target="../media/hdphoto1.wdp"/><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10.pn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comments" Target="../comments/comment7.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42.xml.rels><?xml version="1.0" encoding="UTF-8" standalone="yes"?>
<Relationships xmlns="http://schemas.openxmlformats.org/package/2006/relationships"><Relationship Id="rId3" Type="http://schemas.openxmlformats.org/officeDocument/2006/relationships/hyperlink" Target="mailto:lhd0001@auburn.edu" TargetMode="External"/><Relationship Id="rId2" Type="http://schemas.openxmlformats.org/officeDocument/2006/relationships/hyperlink" Target="mailto:eatmoef@auburn.edu" TargetMode="External"/><Relationship Id="rId1" Type="http://schemas.openxmlformats.org/officeDocument/2006/relationships/slideLayout" Target="../slideLayouts/slideLayout5.xml"/><Relationship Id="rId5" Type="http://schemas.openxmlformats.org/officeDocument/2006/relationships/hyperlink" Target="mailto:chrisgroccia@Hotmail.com" TargetMode="External"/><Relationship Id="rId4" Type="http://schemas.openxmlformats.org/officeDocument/2006/relationships/hyperlink" Target="mailto:lmw0085@auburn.edu"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comments" Target="../comments/comment3.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comments" Target="../comments/comment4.xml"/><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comments" Target="../comments/comment5.xml"/><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comments" Target="../comments/comment6.xml"/><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1BCBD1-CA14-4722-B7C7-F27D0112916C}"/>
              </a:ext>
            </a:extLst>
          </p:cNvPr>
          <p:cNvSpPr/>
          <p:nvPr/>
        </p:nvSpPr>
        <p:spPr>
          <a:xfrm>
            <a:off x="2819400" y="2050473"/>
            <a:ext cx="1600200" cy="8962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2" name="object 2"/>
          <p:cNvPicPr/>
          <p:nvPr/>
        </p:nvPicPr>
        <p:blipFill>
          <a:blip r:embed="rId2" cstate="print"/>
          <a:stretch>
            <a:fillRect/>
          </a:stretch>
        </p:blipFill>
        <p:spPr>
          <a:xfrm>
            <a:off x="0" y="0"/>
            <a:ext cx="12192000" cy="6858000"/>
          </a:xfrm>
          <a:prstGeom prst="rect">
            <a:avLst/>
          </a:prstGeom>
        </p:spPr>
      </p:pic>
      <p:sp>
        <p:nvSpPr>
          <p:cNvPr id="19" name="Rectangle 18">
            <a:extLst>
              <a:ext uri="{FF2B5EF4-FFF2-40B4-BE49-F238E27FC236}">
                <a16:creationId xmlns:a16="http://schemas.microsoft.com/office/drawing/2014/main" id="{EB37CFDB-3C1D-413A-AA9D-BAC4F811DD46}"/>
              </a:ext>
            </a:extLst>
          </p:cNvPr>
          <p:cNvSpPr/>
          <p:nvPr/>
        </p:nvSpPr>
        <p:spPr>
          <a:xfrm>
            <a:off x="0" y="1471336"/>
            <a:ext cx="12191999" cy="147540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grpSp>
        <p:nvGrpSpPr>
          <p:cNvPr id="5" name="object 5"/>
          <p:cNvGrpSpPr/>
          <p:nvPr/>
        </p:nvGrpSpPr>
        <p:grpSpPr>
          <a:xfrm>
            <a:off x="4114800" y="0"/>
            <a:ext cx="7692869" cy="6858762"/>
            <a:chOff x="4136165" y="0"/>
            <a:chExt cx="7692869" cy="6858762"/>
          </a:xfrm>
          <a:solidFill>
            <a:srgbClr val="FF0000"/>
          </a:solidFill>
        </p:grpSpPr>
        <p:sp>
          <p:nvSpPr>
            <p:cNvPr id="6" name="object 6"/>
            <p:cNvSpPr/>
            <p:nvPr/>
          </p:nvSpPr>
          <p:spPr>
            <a:xfrm>
              <a:off x="4136165" y="0"/>
              <a:ext cx="559435" cy="3709670"/>
            </a:xfrm>
            <a:custGeom>
              <a:avLst/>
              <a:gdLst/>
              <a:ahLst/>
              <a:cxnLst/>
              <a:rect l="l" t="t" r="r" b="b"/>
              <a:pathLst>
                <a:path w="559435" h="3709670">
                  <a:moveTo>
                    <a:pt x="559278" y="0"/>
                  </a:moveTo>
                  <a:lnTo>
                    <a:pt x="85467" y="0"/>
                  </a:lnTo>
                  <a:lnTo>
                    <a:pt x="73579" y="161188"/>
                  </a:lnTo>
                  <a:lnTo>
                    <a:pt x="65097" y="295074"/>
                  </a:lnTo>
                  <a:lnTo>
                    <a:pt x="56949" y="438625"/>
                  </a:lnTo>
                  <a:lnTo>
                    <a:pt x="49176" y="590704"/>
                  </a:lnTo>
                  <a:lnTo>
                    <a:pt x="39466" y="804775"/>
                  </a:lnTo>
                  <a:lnTo>
                    <a:pt x="30593" y="1029289"/>
                  </a:lnTo>
                  <a:lnTo>
                    <a:pt x="22652" y="1261551"/>
                  </a:lnTo>
                  <a:lnTo>
                    <a:pt x="15743" y="1498866"/>
                  </a:lnTo>
                  <a:lnTo>
                    <a:pt x="9960" y="1738538"/>
                  </a:lnTo>
                  <a:lnTo>
                    <a:pt x="5402" y="1977873"/>
                  </a:lnTo>
                  <a:lnTo>
                    <a:pt x="2165" y="2214175"/>
                  </a:lnTo>
                  <a:lnTo>
                    <a:pt x="663" y="2387789"/>
                  </a:lnTo>
                  <a:lnTo>
                    <a:pt x="0" y="2557045"/>
                  </a:lnTo>
                  <a:lnTo>
                    <a:pt x="216" y="2720804"/>
                  </a:lnTo>
                  <a:lnTo>
                    <a:pt x="1353" y="2877930"/>
                  </a:lnTo>
                  <a:lnTo>
                    <a:pt x="3451" y="3027286"/>
                  </a:lnTo>
                  <a:lnTo>
                    <a:pt x="5404" y="3121978"/>
                  </a:lnTo>
                  <a:lnTo>
                    <a:pt x="7815" y="3212375"/>
                  </a:lnTo>
                  <a:lnTo>
                    <a:pt x="10696" y="3298138"/>
                  </a:lnTo>
                  <a:lnTo>
                    <a:pt x="14059" y="3378933"/>
                  </a:lnTo>
                  <a:lnTo>
                    <a:pt x="17916" y="3454421"/>
                  </a:lnTo>
                  <a:lnTo>
                    <a:pt x="22278" y="3524265"/>
                  </a:lnTo>
                  <a:lnTo>
                    <a:pt x="27160" y="3588129"/>
                  </a:lnTo>
                  <a:lnTo>
                    <a:pt x="32571" y="3645677"/>
                  </a:lnTo>
                  <a:lnTo>
                    <a:pt x="104669" y="3709416"/>
                  </a:lnTo>
                  <a:lnTo>
                    <a:pt x="111184" y="3510254"/>
                  </a:lnTo>
                  <a:lnTo>
                    <a:pt x="125459" y="3198583"/>
                  </a:lnTo>
                  <a:lnTo>
                    <a:pt x="145068" y="2874225"/>
                  </a:lnTo>
                  <a:lnTo>
                    <a:pt x="152561" y="2762808"/>
                  </a:lnTo>
                  <a:lnTo>
                    <a:pt x="161654" y="2650401"/>
                  </a:lnTo>
                  <a:lnTo>
                    <a:pt x="170239" y="2536456"/>
                  </a:lnTo>
                  <a:lnTo>
                    <a:pt x="180171" y="2421496"/>
                  </a:lnTo>
                  <a:lnTo>
                    <a:pt x="201913" y="2189099"/>
                  </a:lnTo>
                  <a:lnTo>
                    <a:pt x="226907" y="1952091"/>
                  </a:lnTo>
                  <a:lnTo>
                    <a:pt x="240254" y="1833664"/>
                  </a:lnTo>
                  <a:lnTo>
                    <a:pt x="254961" y="1713839"/>
                  </a:lnTo>
                  <a:lnTo>
                    <a:pt x="286304" y="1471358"/>
                  </a:lnTo>
                  <a:lnTo>
                    <a:pt x="303538" y="1350251"/>
                  </a:lnTo>
                  <a:lnTo>
                    <a:pt x="340851" y="1105992"/>
                  </a:lnTo>
                  <a:lnTo>
                    <a:pt x="361120" y="982878"/>
                  </a:lnTo>
                  <a:lnTo>
                    <a:pt x="382177" y="858697"/>
                  </a:lnTo>
                  <a:lnTo>
                    <a:pt x="403767" y="736815"/>
                  </a:lnTo>
                  <a:lnTo>
                    <a:pt x="427528" y="613613"/>
                  </a:lnTo>
                  <a:lnTo>
                    <a:pt x="476754" y="367322"/>
                  </a:lnTo>
                  <a:lnTo>
                    <a:pt x="503690" y="244741"/>
                  </a:lnTo>
                  <a:lnTo>
                    <a:pt x="531160" y="122212"/>
                  </a:lnTo>
                  <a:lnTo>
                    <a:pt x="559278" y="0"/>
                  </a:lnTo>
                  <a:close/>
                </a:path>
              </a:pathLst>
            </a:custGeom>
            <a:solidFill>
              <a:srgbClr val="C00000"/>
            </a:solidFill>
          </p:spPr>
          <p:txBody>
            <a:bodyPr wrap="square" lIns="0" tIns="0" rIns="0" bIns="0" rtlCol="0"/>
            <a:lstStyle/>
            <a:p>
              <a:endParaRPr/>
            </a:p>
          </p:txBody>
        </p:sp>
        <p:pic>
          <p:nvPicPr>
            <p:cNvPr id="7" name="object 7"/>
            <p:cNvPicPr/>
            <p:nvPr/>
          </p:nvPicPr>
          <p:blipFill>
            <a:blip r:embed="rId3" cstate="print"/>
            <a:stretch>
              <a:fillRect/>
            </a:stretch>
          </p:blipFill>
          <p:spPr>
            <a:xfrm>
              <a:off x="10398252" y="0"/>
              <a:ext cx="765047" cy="1208530"/>
            </a:xfrm>
            <a:prstGeom prst="rect">
              <a:avLst/>
            </a:prstGeom>
            <a:grpFill/>
          </p:spPr>
        </p:pic>
        <p:sp>
          <p:nvSpPr>
            <p:cNvPr id="8" name="object 8"/>
            <p:cNvSpPr/>
            <p:nvPr/>
          </p:nvSpPr>
          <p:spPr>
            <a:xfrm>
              <a:off x="9690354" y="762"/>
              <a:ext cx="2138680" cy="6857365"/>
            </a:xfrm>
            <a:custGeom>
              <a:avLst/>
              <a:gdLst/>
              <a:ahLst/>
              <a:cxnLst/>
              <a:rect l="l" t="t" r="r" b="b"/>
              <a:pathLst>
                <a:path w="2138679" h="6857365">
                  <a:moveTo>
                    <a:pt x="2138172" y="0"/>
                  </a:moveTo>
                  <a:lnTo>
                    <a:pt x="0" y="0"/>
                  </a:lnTo>
                  <a:lnTo>
                    <a:pt x="0" y="6857238"/>
                  </a:lnTo>
                  <a:lnTo>
                    <a:pt x="2138172" y="6857238"/>
                  </a:lnTo>
                  <a:lnTo>
                    <a:pt x="2138172" y="0"/>
                  </a:lnTo>
                  <a:close/>
                </a:path>
              </a:pathLst>
            </a:custGeom>
            <a:grpFill/>
            <a:ln>
              <a:solidFill>
                <a:srgbClr val="002060"/>
              </a:solidFill>
            </a:ln>
          </p:spPr>
          <p:txBody>
            <a:bodyPr wrap="square" lIns="0" tIns="0" rIns="0" bIns="0" rtlCol="0"/>
            <a:lstStyle/>
            <a:p>
              <a:endParaRPr>
                <a:ln w="76200">
                  <a:solidFill>
                    <a:schemeClr val="tx1"/>
                  </a:solidFill>
                </a:ln>
              </a:endParaRPr>
            </a:p>
          </p:txBody>
        </p:sp>
        <p:sp>
          <p:nvSpPr>
            <p:cNvPr id="9" name="object 9"/>
            <p:cNvSpPr/>
            <p:nvPr/>
          </p:nvSpPr>
          <p:spPr>
            <a:xfrm>
              <a:off x="9690354" y="762"/>
              <a:ext cx="2138680" cy="6858000"/>
            </a:xfrm>
            <a:custGeom>
              <a:avLst/>
              <a:gdLst/>
              <a:ahLst/>
              <a:cxnLst/>
              <a:rect l="l" t="t" r="r" b="b"/>
              <a:pathLst>
                <a:path w="2138679" h="6858000">
                  <a:moveTo>
                    <a:pt x="0" y="0"/>
                  </a:moveTo>
                  <a:lnTo>
                    <a:pt x="2138172" y="0"/>
                  </a:lnTo>
                  <a:lnTo>
                    <a:pt x="2138172" y="6858000"/>
                  </a:lnTo>
                  <a:lnTo>
                    <a:pt x="0" y="6858000"/>
                  </a:lnTo>
                  <a:lnTo>
                    <a:pt x="0" y="0"/>
                  </a:lnTo>
                  <a:close/>
                </a:path>
              </a:pathLst>
            </a:custGeom>
            <a:solidFill>
              <a:srgbClr val="C00000"/>
            </a:solidFill>
            <a:ln w="19050">
              <a:solidFill>
                <a:srgbClr val="8B062B"/>
              </a:solidFill>
            </a:ln>
          </p:spPr>
          <p:txBody>
            <a:bodyPr wrap="square" lIns="0" tIns="0" rIns="0" bIns="0" rtlCol="0"/>
            <a:lstStyle/>
            <a:p>
              <a:endParaRPr/>
            </a:p>
          </p:txBody>
        </p:sp>
      </p:grpSp>
      <p:sp>
        <p:nvSpPr>
          <p:cNvPr id="3" name="object 3"/>
          <p:cNvSpPr txBox="1">
            <a:spLocks noGrp="1"/>
          </p:cNvSpPr>
          <p:nvPr>
            <p:ph type="title"/>
          </p:nvPr>
        </p:nvSpPr>
        <p:spPr>
          <a:xfrm>
            <a:off x="0" y="1471335"/>
            <a:ext cx="12192000" cy="1475404"/>
          </a:xfrm>
          <a:prstGeom prst="rect">
            <a:avLst/>
          </a:prstGeom>
          <a:ln>
            <a:solidFill>
              <a:srgbClr val="FFFFFF"/>
            </a:solidFill>
          </a:ln>
        </p:spPr>
        <p:txBody>
          <a:bodyPr vert="horz" wrap="square" lIns="0" tIns="13335" rIns="0" bIns="0" rtlCol="0">
            <a:spAutoFit/>
          </a:bodyPr>
          <a:lstStyle/>
          <a:p>
            <a:pPr marL="25400" algn="ctr">
              <a:lnSpc>
                <a:spcPts val="5700"/>
              </a:lnSpc>
              <a:spcBef>
                <a:spcPts val="105"/>
              </a:spcBef>
            </a:pPr>
            <a:r>
              <a:rPr sz="5400" b="1" spc="-5" dirty="0"/>
              <a:t>NEW</a:t>
            </a:r>
            <a:r>
              <a:rPr sz="5400" spc="-15" dirty="0"/>
              <a:t> </a:t>
            </a:r>
            <a:br>
              <a:rPr lang="en-US" sz="5400" spc="-15" dirty="0"/>
            </a:br>
            <a:r>
              <a:rPr sz="6000" spc="5" dirty="0"/>
              <a:t>21</a:t>
            </a:r>
            <a:r>
              <a:rPr sz="6000" spc="7" baseline="25252" dirty="0"/>
              <a:t>st</a:t>
            </a:r>
            <a:r>
              <a:rPr lang="en-US" sz="6000" spc="622" baseline="25252" dirty="0"/>
              <a:t> </a:t>
            </a:r>
            <a:r>
              <a:rPr sz="6000" spc="-5" dirty="0"/>
              <a:t>CCLC</a:t>
            </a:r>
            <a:r>
              <a:rPr sz="6000" spc="-25" dirty="0"/>
              <a:t> </a:t>
            </a:r>
            <a:r>
              <a:rPr sz="6000" dirty="0"/>
              <a:t>GPRA</a:t>
            </a:r>
            <a:endParaRPr sz="5400" dirty="0"/>
          </a:p>
        </p:txBody>
      </p:sp>
      <p:pic>
        <p:nvPicPr>
          <p:cNvPr id="1026" name="Picture 2">
            <a:extLst>
              <a:ext uri="{FF2B5EF4-FFF2-40B4-BE49-F238E27FC236}">
                <a16:creationId xmlns:a16="http://schemas.microsoft.com/office/drawing/2014/main" id="{46F08258-E50A-4999-8CDF-3398F3DDF78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9755695" y="171419"/>
            <a:ext cx="1957412" cy="19049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85EE0EC-B23D-4F6E-AEAE-BA63014126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77802" y="2327439"/>
            <a:ext cx="1905000" cy="190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A9C2279-716D-4C56-9670-A90E86912E4C}"/>
              </a:ext>
            </a:extLst>
          </p:cNvPr>
          <p:cNvSpPr txBox="1"/>
          <p:nvPr/>
        </p:nvSpPr>
        <p:spPr>
          <a:xfrm>
            <a:off x="0" y="2956790"/>
            <a:ext cx="12191999" cy="369332"/>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Alabama State Department of Education</a:t>
            </a:r>
          </a:p>
        </p:txBody>
      </p:sp>
      <p:pic>
        <p:nvPicPr>
          <p:cNvPr id="15" name="object 8">
            <a:extLst>
              <a:ext uri="{FF2B5EF4-FFF2-40B4-BE49-F238E27FC236}">
                <a16:creationId xmlns:a16="http://schemas.microsoft.com/office/drawing/2014/main" id="{9FF8CAC8-9B33-4829-AA1C-67932E2AADC5}"/>
              </a:ext>
            </a:extLst>
          </p:cNvPr>
          <p:cNvPicPr/>
          <p:nvPr/>
        </p:nvPicPr>
        <p:blipFill>
          <a:blip r:embed="rId7" cstate="print"/>
          <a:stretch>
            <a:fillRect/>
          </a:stretch>
        </p:blipFill>
        <p:spPr>
          <a:xfrm>
            <a:off x="9841683" y="4443998"/>
            <a:ext cx="1793292" cy="2023721"/>
          </a:xfrm>
          <a:prstGeom prst="roundRect">
            <a:avLst>
              <a:gd name="adj" fmla="val 16667"/>
            </a:avLst>
          </a:prstGeom>
          <a:solidFill>
            <a:schemeClr val="bg1"/>
          </a:solidFill>
          <a:ln>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5343E-421B-454C-BBCF-0F1D056002D3}"/>
              </a:ext>
            </a:extLst>
          </p:cNvPr>
          <p:cNvSpPr>
            <a:spLocks noGrp="1"/>
          </p:cNvSpPr>
          <p:nvPr>
            <p:ph type="title"/>
          </p:nvPr>
        </p:nvSpPr>
        <p:spPr>
          <a:xfrm>
            <a:off x="381000" y="873404"/>
            <a:ext cx="11048999" cy="430887"/>
          </a:xfrm>
        </p:spPr>
        <p:txBody>
          <a:bodyPr/>
          <a:lstStyle/>
          <a:p>
            <a:pPr algn="ctr"/>
            <a:r>
              <a:rPr lang="en-US" sz="2800" b="1" i="0" u="none" strike="noStrike" baseline="0" dirty="0">
                <a:solidFill>
                  <a:schemeClr val="bg1"/>
                </a:solidFill>
                <a:latin typeface="Arial" panose="020B0604020202020204" pitchFamily="34" charset="0"/>
                <a:cs typeface="Arial" panose="020B0604020202020204" pitchFamily="34" charset="0"/>
              </a:rPr>
              <a:t>The New GPRA</a:t>
            </a:r>
            <a:endParaRPr lang="en-US" sz="6600" dirty="0">
              <a:solidFill>
                <a:schemeClr val="bg1"/>
              </a:solidFill>
              <a:latin typeface="Arial" panose="020B0604020202020204" pitchFamily="34" charset="0"/>
              <a:cs typeface="Arial" panose="020B0604020202020204" pitchFamily="34" charset="0"/>
            </a:endParaRPr>
          </a:p>
        </p:txBody>
      </p:sp>
      <p:graphicFrame>
        <p:nvGraphicFramePr>
          <p:cNvPr id="3" name="Table 3">
            <a:extLst>
              <a:ext uri="{FF2B5EF4-FFF2-40B4-BE49-F238E27FC236}">
                <a16:creationId xmlns:a16="http://schemas.microsoft.com/office/drawing/2014/main" id="{31308284-1346-45A3-BF58-F5663E650544}"/>
              </a:ext>
            </a:extLst>
          </p:cNvPr>
          <p:cNvGraphicFramePr>
            <a:graphicFrameLocks noGrp="1"/>
          </p:cNvGraphicFramePr>
          <p:nvPr>
            <p:extLst>
              <p:ext uri="{D42A27DB-BD31-4B8C-83A1-F6EECF244321}">
                <p14:modId xmlns:p14="http://schemas.microsoft.com/office/powerpoint/2010/main" val="2198449131"/>
              </p:ext>
            </p:extLst>
          </p:nvPr>
        </p:nvGraphicFramePr>
        <p:xfrm>
          <a:off x="381000" y="1524000"/>
          <a:ext cx="11353800" cy="4777740"/>
        </p:xfrm>
        <a:graphic>
          <a:graphicData uri="http://schemas.openxmlformats.org/drawingml/2006/table">
            <a:tbl>
              <a:tblPr firstRow="1" bandRow="1">
                <a:tableStyleId>{5C22544A-7EE6-4342-B048-85BDC9FD1C3A}</a:tableStyleId>
              </a:tblPr>
              <a:tblGrid>
                <a:gridCol w="4228312">
                  <a:extLst>
                    <a:ext uri="{9D8B030D-6E8A-4147-A177-3AD203B41FA5}">
                      <a16:colId xmlns:a16="http://schemas.microsoft.com/office/drawing/2014/main" val="1098720128"/>
                    </a:ext>
                  </a:extLst>
                </a:gridCol>
                <a:gridCol w="2035854">
                  <a:extLst>
                    <a:ext uri="{9D8B030D-6E8A-4147-A177-3AD203B41FA5}">
                      <a16:colId xmlns:a16="http://schemas.microsoft.com/office/drawing/2014/main" val="3155487326"/>
                    </a:ext>
                  </a:extLst>
                </a:gridCol>
                <a:gridCol w="2251184">
                  <a:extLst>
                    <a:ext uri="{9D8B030D-6E8A-4147-A177-3AD203B41FA5}">
                      <a16:colId xmlns:a16="http://schemas.microsoft.com/office/drawing/2014/main" val="3769521747"/>
                    </a:ext>
                  </a:extLst>
                </a:gridCol>
                <a:gridCol w="2838450">
                  <a:extLst>
                    <a:ext uri="{9D8B030D-6E8A-4147-A177-3AD203B41FA5}">
                      <a16:colId xmlns:a16="http://schemas.microsoft.com/office/drawing/2014/main" val="578189228"/>
                    </a:ext>
                  </a:extLst>
                </a:gridCol>
              </a:tblGrid>
              <a:tr h="370840">
                <a:tc>
                  <a:txBody>
                    <a:bodyPr/>
                    <a:lstStyle/>
                    <a:p>
                      <a:pPr algn="ctr"/>
                      <a:r>
                        <a:rPr lang="en-US" dirty="0">
                          <a:latin typeface="Arial" panose="020B0604020202020204" pitchFamily="34" charset="0"/>
                          <a:cs typeface="Arial" panose="020B0604020202020204" pitchFamily="34" charset="0"/>
                        </a:rPr>
                        <a:t>GPRA</a:t>
                      </a:r>
                    </a:p>
                  </a:txBody>
                  <a:tcPr/>
                </a:tc>
                <a:tc>
                  <a:txBody>
                    <a:bodyPr/>
                    <a:lstStyle/>
                    <a:p>
                      <a:pPr algn="ctr"/>
                      <a:r>
                        <a:rPr lang="en-US" dirty="0">
                          <a:latin typeface="Arial" panose="020B0604020202020204" pitchFamily="34" charset="0"/>
                          <a:cs typeface="Arial" panose="020B0604020202020204" pitchFamily="34" charset="0"/>
                        </a:rPr>
                        <a:t>Time Period</a:t>
                      </a:r>
                    </a:p>
                  </a:txBody>
                  <a:tcPr/>
                </a:tc>
                <a:tc>
                  <a:txBody>
                    <a:bodyPr/>
                    <a:lstStyle/>
                    <a:p>
                      <a:pPr algn="ctr"/>
                      <a:r>
                        <a:rPr lang="en-US" dirty="0">
                          <a:latin typeface="Arial" panose="020B0604020202020204" pitchFamily="34" charset="0"/>
                          <a:cs typeface="Arial" panose="020B0604020202020204" pitchFamily="34" charset="0"/>
                        </a:rPr>
                        <a:t>Grade Levels</a:t>
                      </a:r>
                    </a:p>
                  </a:txBody>
                  <a:tcPr/>
                </a:tc>
                <a:tc>
                  <a:txBody>
                    <a:bodyPr/>
                    <a:lstStyle/>
                    <a:p>
                      <a:pPr algn="ctr"/>
                      <a:r>
                        <a:rPr lang="en-US" sz="1800" b="1" i="0" u="none" strike="noStrike" baseline="0" dirty="0">
                          <a:solidFill>
                            <a:schemeClr val="lt1"/>
                          </a:solidFill>
                          <a:latin typeface="+mn-lt"/>
                          <a:ea typeface="+mn-ea"/>
                          <a:cs typeface="+mn-cs"/>
                        </a:rPr>
                        <a:t>Performance Measured/</a:t>
                      </a:r>
                    </a:p>
                    <a:p>
                      <a:pPr algn="ctr"/>
                      <a:r>
                        <a:rPr lang="en-US" sz="1800" b="1" i="0" u="none" strike="noStrike" baseline="0" dirty="0">
                          <a:solidFill>
                            <a:schemeClr val="lt1"/>
                          </a:solidFill>
                          <a:latin typeface="+mn-lt"/>
                          <a:ea typeface="+mn-ea"/>
                          <a:cs typeface="+mn-cs"/>
                        </a:rPr>
                        <a:t>Data Type</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12085622"/>
                  </a:ext>
                </a:extLst>
              </a:tr>
              <a:tr h="370840">
                <a:tc>
                  <a:txBody>
                    <a:bodyPr/>
                    <a:lstStyle/>
                    <a:p>
                      <a:r>
                        <a:rPr lang="en-US" sz="1050" b="0" i="0" u="none" strike="noStrike" baseline="0" dirty="0">
                          <a:solidFill>
                            <a:schemeClr val="dk1"/>
                          </a:solidFill>
                          <a:latin typeface="Arial" panose="020B0604020202020204" pitchFamily="34" charset="0"/>
                          <a:ea typeface="+mn-ea"/>
                          <a:cs typeface="Arial" panose="020B0604020202020204" pitchFamily="34" charset="0"/>
                        </a:rPr>
                        <a:t>1. Percentage of students in grade 4-8 participating in 21st CCLC programming during the school year and summer who</a:t>
                      </a:r>
                    </a:p>
                    <a:p>
                      <a:r>
                        <a:rPr lang="en-US" sz="1050" b="0" i="0" u="none" strike="noStrike" baseline="0" dirty="0">
                          <a:solidFill>
                            <a:schemeClr val="dk1"/>
                          </a:solidFill>
                          <a:latin typeface="Arial" panose="020B0604020202020204" pitchFamily="34" charset="0"/>
                          <a:ea typeface="+mn-ea"/>
                          <a:cs typeface="Arial" panose="020B0604020202020204" pitchFamily="34" charset="0"/>
                        </a:rPr>
                        <a:t>demonstrate growth in reading and language arts on state assessments.</a:t>
                      </a:r>
                    </a:p>
                    <a:p>
                      <a:endParaRPr lang="en-US" sz="1050" b="0" i="0" u="none" strike="noStrike" baseline="0" dirty="0">
                        <a:solidFill>
                          <a:schemeClr val="dk1"/>
                        </a:solidFill>
                        <a:latin typeface="Arial" panose="020B0604020202020204" pitchFamily="34" charset="0"/>
                        <a:ea typeface="+mn-ea"/>
                        <a:cs typeface="Arial" panose="020B0604020202020204" pitchFamily="34" charset="0"/>
                      </a:endParaRPr>
                    </a:p>
                    <a:p>
                      <a:r>
                        <a:rPr lang="en-US" sz="1050" b="0" i="0" u="none" strike="noStrike" baseline="0" dirty="0">
                          <a:solidFill>
                            <a:schemeClr val="dk1"/>
                          </a:solidFill>
                          <a:latin typeface="Arial" panose="020B0604020202020204" pitchFamily="34" charset="0"/>
                          <a:ea typeface="+mn-ea"/>
                          <a:cs typeface="Arial" panose="020B0604020202020204" pitchFamily="34" charset="0"/>
                        </a:rPr>
                        <a:t>Percentage of students in grade 4-8 participating in 21st CCLC programming during the school year and summer who</a:t>
                      </a:r>
                    </a:p>
                    <a:p>
                      <a:r>
                        <a:rPr lang="en-US" sz="1050" b="0" i="0" u="none" strike="noStrike" baseline="0" dirty="0">
                          <a:solidFill>
                            <a:schemeClr val="dk1"/>
                          </a:solidFill>
                          <a:latin typeface="Arial" panose="020B0604020202020204" pitchFamily="34" charset="0"/>
                          <a:ea typeface="+mn-ea"/>
                          <a:cs typeface="Arial" panose="020B0604020202020204" pitchFamily="34" charset="0"/>
                        </a:rPr>
                        <a:t>demonstrate growth in mathematics on state assessments.</a:t>
                      </a:r>
                      <a:endParaRPr lang="en-US" sz="1050" dirty="0">
                        <a:latin typeface="Arial" panose="020B0604020202020204" pitchFamily="34" charset="0"/>
                        <a:cs typeface="Arial" panose="020B0604020202020204" pitchFamily="34" charset="0"/>
                      </a:endParaRPr>
                    </a:p>
                  </a:txBody>
                  <a:tcPr/>
                </a:tc>
                <a:tc>
                  <a:txBody>
                    <a:bodyPr/>
                    <a:lstStyle/>
                    <a:p>
                      <a:pPr algn="ctr"/>
                      <a:r>
                        <a:rPr lang="en-US" sz="1050" dirty="0">
                          <a:latin typeface="Arial" panose="020B0604020202020204" pitchFamily="34" charset="0"/>
                          <a:cs typeface="Arial" panose="020B0604020202020204" pitchFamily="34" charset="0"/>
                        </a:rPr>
                        <a:t>School Year</a:t>
                      </a:r>
                    </a:p>
                  </a:txBody>
                  <a:tcPr/>
                </a:tc>
                <a:tc>
                  <a:txBody>
                    <a:bodyPr/>
                    <a:lstStyle/>
                    <a:p>
                      <a:pPr algn="ctr"/>
                      <a:r>
                        <a:rPr lang="en-US" sz="1050" dirty="0">
                          <a:latin typeface="Arial" panose="020B0604020202020204" pitchFamily="34" charset="0"/>
                          <a:cs typeface="Arial" panose="020B0604020202020204" pitchFamily="34" charset="0"/>
                        </a:rPr>
                        <a:t>4-8</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50" b="0" dirty="0">
                          <a:solidFill>
                            <a:schemeClr val="dk1"/>
                          </a:solidFill>
                          <a:effectLst/>
                          <a:latin typeface="Arial" panose="020B0604020202020204" pitchFamily="34" charset="0"/>
                          <a:ea typeface="+mn-ea"/>
                          <a:cs typeface="Arial" panose="020B0604020202020204" pitchFamily="34" charset="0"/>
                        </a:rPr>
                        <a:t>Alabama Comprehensive Assessment Program (ACAP)</a:t>
                      </a:r>
                      <a:endParaRPr lang="en-US" sz="10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13244417"/>
                  </a:ext>
                </a:extLst>
              </a:tr>
              <a:tr h="370840">
                <a:tc>
                  <a:txBody>
                    <a:bodyPr/>
                    <a:lstStyle/>
                    <a:p>
                      <a:r>
                        <a:rPr lang="en-US" sz="1050" b="0" i="0" u="none" strike="noStrike" baseline="0" dirty="0">
                          <a:solidFill>
                            <a:schemeClr val="dk1"/>
                          </a:solidFill>
                          <a:latin typeface="Arial" panose="020B0604020202020204" pitchFamily="34" charset="0"/>
                          <a:ea typeface="+mn-ea"/>
                          <a:cs typeface="Arial" panose="020B0604020202020204" pitchFamily="34" charset="0"/>
                        </a:rPr>
                        <a:t>2. Percentage of students in grades 7-8 and 10-12 attending 21st CCLC programming during the school year and summer with a prior-year unweighted GPA of less than 3.0 who demonstrated an improved GPA.</a:t>
                      </a:r>
                      <a:endParaRPr lang="en-US" sz="1050" dirty="0">
                        <a:latin typeface="Arial" panose="020B0604020202020204" pitchFamily="34" charset="0"/>
                        <a:cs typeface="Arial" panose="020B0604020202020204" pitchFamily="34" charset="0"/>
                      </a:endParaRPr>
                    </a:p>
                  </a:txBody>
                  <a:tcPr/>
                </a:tc>
                <a:tc>
                  <a:txBody>
                    <a:bodyPr/>
                    <a:lstStyle/>
                    <a:p>
                      <a:pPr algn="ctr"/>
                      <a:r>
                        <a:rPr lang="en-US" sz="1050" dirty="0">
                          <a:latin typeface="Arial" panose="020B0604020202020204" pitchFamily="34" charset="0"/>
                          <a:cs typeface="Arial" panose="020B0604020202020204" pitchFamily="34" charset="0"/>
                        </a:rPr>
                        <a:t>School Year</a:t>
                      </a:r>
                    </a:p>
                  </a:txBody>
                  <a:tcPr/>
                </a:tc>
                <a:tc>
                  <a:txBody>
                    <a:bodyPr/>
                    <a:lstStyle/>
                    <a:p>
                      <a:pPr algn="ctr"/>
                      <a:r>
                        <a:rPr lang="en-US" sz="1050" dirty="0">
                          <a:latin typeface="Arial" panose="020B0604020202020204" pitchFamily="34" charset="0"/>
                          <a:cs typeface="Arial" panose="020B0604020202020204" pitchFamily="34" charset="0"/>
                        </a:rPr>
                        <a:t>7-8</a:t>
                      </a:r>
                    </a:p>
                    <a:p>
                      <a:pPr algn="ctr"/>
                      <a:r>
                        <a:rPr lang="en-US" sz="1050" dirty="0">
                          <a:latin typeface="Arial" panose="020B0604020202020204" pitchFamily="34" charset="0"/>
                          <a:cs typeface="Arial" panose="020B0604020202020204" pitchFamily="34" charset="0"/>
                        </a:rPr>
                        <a:t>10-12</a:t>
                      </a:r>
                    </a:p>
                  </a:txBody>
                  <a:tcPr/>
                </a:tc>
                <a:tc>
                  <a:txBody>
                    <a:bodyPr/>
                    <a:lstStyle/>
                    <a:p>
                      <a:pPr algn="ctr"/>
                      <a:r>
                        <a:rPr lang="en-US" sz="1050" dirty="0">
                          <a:latin typeface="Arial" panose="020B0604020202020204" pitchFamily="34" charset="0"/>
                          <a:cs typeface="Arial" panose="020B0604020202020204" pitchFamily="34" charset="0"/>
                        </a:rPr>
                        <a:t>GPA</a:t>
                      </a:r>
                    </a:p>
                  </a:txBody>
                  <a:tcPr/>
                </a:tc>
                <a:extLst>
                  <a:ext uri="{0D108BD9-81ED-4DB2-BD59-A6C34878D82A}">
                    <a16:rowId xmlns:a16="http://schemas.microsoft.com/office/drawing/2014/main" val="1983588884"/>
                  </a:ext>
                </a:extLst>
              </a:tr>
              <a:tr h="370840">
                <a:tc>
                  <a:txBody>
                    <a:bodyPr/>
                    <a:lstStyle/>
                    <a:p>
                      <a:r>
                        <a:rPr lang="en-US" sz="1050" b="0" i="0" u="none" strike="noStrike" baseline="0" dirty="0">
                          <a:solidFill>
                            <a:schemeClr val="dk1"/>
                          </a:solidFill>
                          <a:latin typeface="Arial" panose="020B0604020202020204" pitchFamily="34" charset="0"/>
                          <a:ea typeface="+mn-ea"/>
                          <a:cs typeface="Arial" panose="020B0604020202020204" pitchFamily="34" charset="0"/>
                        </a:rPr>
                        <a:t>3. Percentage of students in grades 1-12 participating in 21st CCLC during the school year who had a school day attendance rate at or</a:t>
                      </a:r>
                    </a:p>
                    <a:p>
                      <a:r>
                        <a:rPr lang="en-US" sz="1050" b="0" i="0" u="none" strike="noStrike" baseline="0" dirty="0">
                          <a:solidFill>
                            <a:schemeClr val="dk1"/>
                          </a:solidFill>
                          <a:latin typeface="Arial" panose="020B0604020202020204" pitchFamily="34" charset="0"/>
                          <a:ea typeface="+mn-ea"/>
                          <a:cs typeface="Arial" panose="020B0604020202020204" pitchFamily="34" charset="0"/>
                        </a:rPr>
                        <a:t>below 90% in the prior school year and demonstrated an improved attendance rate in the current school year.</a:t>
                      </a:r>
                    </a:p>
                  </a:txBody>
                  <a:tcPr/>
                </a:tc>
                <a:tc>
                  <a:txBody>
                    <a:bodyPr/>
                    <a:lstStyle/>
                    <a:p>
                      <a:pPr algn="ctr"/>
                      <a:r>
                        <a:rPr lang="en-US" sz="1050" dirty="0">
                          <a:latin typeface="Arial" panose="020B0604020202020204" pitchFamily="34" charset="0"/>
                          <a:cs typeface="Arial" panose="020B0604020202020204" pitchFamily="34" charset="0"/>
                        </a:rPr>
                        <a:t>School Year</a:t>
                      </a:r>
                    </a:p>
                  </a:txBody>
                  <a:tcPr/>
                </a:tc>
                <a:tc>
                  <a:txBody>
                    <a:bodyPr/>
                    <a:lstStyle/>
                    <a:p>
                      <a:pPr algn="ctr"/>
                      <a:r>
                        <a:rPr lang="en-US" sz="1050" dirty="0">
                          <a:latin typeface="Arial" panose="020B0604020202020204" pitchFamily="34" charset="0"/>
                          <a:cs typeface="Arial" panose="020B0604020202020204" pitchFamily="34" charset="0"/>
                        </a:rPr>
                        <a:t>1-12</a:t>
                      </a:r>
                    </a:p>
                  </a:txBody>
                  <a:tcPr/>
                </a:tc>
                <a:tc>
                  <a:txBody>
                    <a:bodyPr/>
                    <a:lstStyle/>
                    <a:p>
                      <a:pPr algn="ctr"/>
                      <a:r>
                        <a:rPr lang="en-US" sz="1050" dirty="0">
                          <a:latin typeface="Arial" panose="020B0604020202020204" pitchFamily="34" charset="0"/>
                          <a:cs typeface="Arial" panose="020B0604020202020204" pitchFamily="34" charset="0"/>
                        </a:rPr>
                        <a:t>Attendance</a:t>
                      </a:r>
                    </a:p>
                  </a:txBody>
                  <a:tcPr/>
                </a:tc>
                <a:extLst>
                  <a:ext uri="{0D108BD9-81ED-4DB2-BD59-A6C34878D82A}">
                    <a16:rowId xmlns:a16="http://schemas.microsoft.com/office/drawing/2014/main" val="2651154201"/>
                  </a:ext>
                </a:extLst>
              </a:tr>
              <a:tr h="370840">
                <a:tc>
                  <a:txBody>
                    <a:bodyPr/>
                    <a:lstStyle/>
                    <a:p>
                      <a:r>
                        <a:rPr lang="en-US" sz="1050" b="0" i="0" u="none" strike="noStrike" baseline="0" dirty="0">
                          <a:solidFill>
                            <a:schemeClr val="dk1"/>
                          </a:solidFill>
                          <a:latin typeface="Arial" panose="020B0604020202020204" pitchFamily="34" charset="0"/>
                          <a:ea typeface="+mn-ea"/>
                          <a:cs typeface="Arial" panose="020B0604020202020204" pitchFamily="34" charset="0"/>
                        </a:rPr>
                        <a:t>4. Percentage of students in grades 1-12 attending 21st CCLC programming during the school year and summer who experienced a decrease in in-school suspensions compared to the previous school year.</a:t>
                      </a:r>
                      <a:endParaRPr lang="en-US" sz="1050" dirty="0">
                        <a:latin typeface="Arial" panose="020B0604020202020204" pitchFamily="34" charset="0"/>
                        <a:cs typeface="Arial" panose="020B0604020202020204" pitchFamily="34" charset="0"/>
                      </a:endParaRPr>
                    </a:p>
                  </a:txBody>
                  <a:tcPr/>
                </a:tc>
                <a:tc>
                  <a:txBody>
                    <a:bodyPr/>
                    <a:lstStyle/>
                    <a:p>
                      <a:pPr algn="ctr"/>
                      <a:r>
                        <a:rPr lang="en-US" sz="1050" dirty="0">
                          <a:latin typeface="Arial" panose="020B0604020202020204" pitchFamily="34" charset="0"/>
                          <a:cs typeface="Arial" panose="020B0604020202020204" pitchFamily="34" charset="0"/>
                        </a:rPr>
                        <a:t>School Year</a:t>
                      </a:r>
                    </a:p>
                  </a:txBody>
                  <a:tcPr/>
                </a:tc>
                <a:tc>
                  <a:txBody>
                    <a:bodyPr/>
                    <a:lstStyle/>
                    <a:p>
                      <a:pPr algn="ctr"/>
                      <a:r>
                        <a:rPr lang="en-US" sz="1050" dirty="0">
                          <a:latin typeface="Arial" panose="020B0604020202020204" pitchFamily="34" charset="0"/>
                          <a:cs typeface="Arial" panose="020B0604020202020204" pitchFamily="34" charset="0"/>
                        </a:rPr>
                        <a:t>1-12</a:t>
                      </a:r>
                    </a:p>
                  </a:txBody>
                  <a:tcPr/>
                </a:tc>
                <a:tc>
                  <a:txBody>
                    <a:bodyPr/>
                    <a:lstStyle/>
                    <a:p>
                      <a:pPr algn="ctr"/>
                      <a:r>
                        <a:rPr lang="en-US" sz="1050" b="0" i="0" u="none" strike="noStrike" baseline="0" dirty="0">
                          <a:solidFill>
                            <a:schemeClr val="dk1"/>
                          </a:solidFill>
                          <a:latin typeface="Arial" panose="020B0604020202020204" pitchFamily="34" charset="0"/>
                          <a:ea typeface="+mn-ea"/>
                          <a:cs typeface="Arial" panose="020B0604020202020204" pitchFamily="34" charset="0"/>
                        </a:rPr>
                        <a:t>In-school Suspension</a:t>
                      </a:r>
                      <a:endParaRPr lang="en-US" sz="10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12542529"/>
                  </a:ext>
                </a:extLst>
              </a:tr>
              <a:tr h="370840">
                <a:tc>
                  <a:txBody>
                    <a:bodyPr/>
                    <a:lstStyle/>
                    <a:p>
                      <a:r>
                        <a:rPr lang="en-US" sz="1050" b="0" i="0" u="none" strike="noStrike" baseline="0" dirty="0">
                          <a:solidFill>
                            <a:schemeClr val="dk1"/>
                          </a:solidFill>
                          <a:latin typeface="Arial" panose="020B0604020202020204" pitchFamily="34" charset="0"/>
                          <a:ea typeface="+mn-ea"/>
                          <a:cs typeface="Arial" panose="020B0604020202020204" pitchFamily="34" charset="0"/>
                        </a:rPr>
                        <a:t>5. Percentage of students in grades 1–5 participating in 21st CCLC programming in the school year and summer who demonstrated an</a:t>
                      </a:r>
                    </a:p>
                    <a:p>
                      <a:r>
                        <a:rPr lang="en-US" sz="1050" b="0" i="0" u="none" strike="noStrike" baseline="0" dirty="0">
                          <a:solidFill>
                            <a:schemeClr val="dk1"/>
                          </a:solidFill>
                          <a:latin typeface="Arial" panose="020B0604020202020204" pitchFamily="34" charset="0"/>
                          <a:ea typeface="+mn-ea"/>
                          <a:cs typeface="Arial" panose="020B0604020202020204" pitchFamily="34" charset="0"/>
                        </a:rPr>
                        <a:t>improvement in teacher-reported engagement in learning.</a:t>
                      </a:r>
                      <a:endParaRPr lang="en-US" sz="1050" dirty="0">
                        <a:latin typeface="Arial" panose="020B0604020202020204" pitchFamily="34" charset="0"/>
                        <a:cs typeface="Arial" panose="020B0604020202020204" pitchFamily="34" charset="0"/>
                      </a:endParaRPr>
                    </a:p>
                  </a:txBody>
                  <a:tcPr/>
                </a:tc>
                <a:tc>
                  <a:txBody>
                    <a:bodyPr/>
                    <a:lstStyle/>
                    <a:p>
                      <a:pPr algn="ctr"/>
                      <a:r>
                        <a:rPr lang="en-US" sz="1050" dirty="0">
                          <a:latin typeface="Arial" panose="020B0604020202020204" pitchFamily="34" charset="0"/>
                          <a:cs typeface="Arial" panose="020B0604020202020204" pitchFamily="34" charset="0"/>
                        </a:rPr>
                        <a:t>School Year</a:t>
                      </a:r>
                    </a:p>
                  </a:txBody>
                  <a:tcPr/>
                </a:tc>
                <a:tc>
                  <a:txBody>
                    <a:bodyPr/>
                    <a:lstStyle/>
                    <a:p>
                      <a:pPr algn="ctr"/>
                      <a:r>
                        <a:rPr lang="en-US" sz="1050" dirty="0">
                          <a:latin typeface="Arial" panose="020B0604020202020204" pitchFamily="34" charset="0"/>
                          <a:cs typeface="Arial" panose="020B0604020202020204" pitchFamily="34" charset="0"/>
                        </a:rPr>
                        <a:t>1-5</a:t>
                      </a:r>
                    </a:p>
                  </a:txBody>
                  <a:tcPr/>
                </a:tc>
                <a:tc>
                  <a:txBody>
                    <a:bodyPr/>
                    <a:lstStyle/>
                    <a:p>
                      <a:pPr algn="ctr"/>
                      <a:r>
                        <a:rPr lang="en-US" sz="1050" dirty="0">
                          <a:latin typeface="Arial" panose="020B0604020202020204" pitchFamily="34" charset="0"/>
                          <a:cs typeface="Arial" panose="020B0604020202020204" pitchFamily="34" charset="0"/>
                        </a:rPr>
                        <a:t>Surveys</a:t>
                      </a:r>
                    </a:p>
                  </a:txBody>
                  <a:tcPr/>
                </a:tc>
                <a:extLst>
                  <a:ext uri="{0D108BD9-81ED-4DB2-BD59-A6C34878D82A}">
                    <a16:rowId xmlns:a16="http://schemas.microsoft.com/office/drawing/2014/main" val="2193305201"/>
                  </a:ext>
                </a:extLst>
              </a:tr>
            </a:tbl>
          </a:graphicData>
        </a:graphic>
      </p:graphicFrame>
    </p:spTree>
    <p:extLst>
      <p:ext uri="{BB962C8B-B14F-4D97-AF65-F5344CB8AC3E}">
        <p14:creationId xmlns:p14="http://schemas.microsoft.com/office/powerpoint/2010/main" val="2611229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690354" y="0"/>
            <a:ext cx="2138680" cy="6858762"/>
            <a:chOff x="9690354" y="0"/>
            <a:chExt cx="2138680" cy="6858762"/>
          </a:xfrm>
        </p:grpSpPr>
        <p:sp>
          <p:nvSpPr>
            <p:cNvPr id="3" name="object 3"/>
            <p:cNvSpPr/>
            <p:nvPr/>
          </p:nvSpPr>
          <p:spPr>
            <a:xfrm>
              <a:off x="9690354" y="0"/>
              <a:ext cx="2138680" cy="6858000"/>
            </a:xfrm>
            <a:custGeom>
              <a:avLst/>
              <a:gdLst/>
              <a:ahLst/>
              <a:cxnLst/>
              <a:rect l="l" t="t" r="r" b="b"/>
              <a:pathLst>
                <a:path w="2138679" h="6858000">
                  <a:moveTo>
                    <a:pt x="2138172" y="762"/>
                  </a:moveTo>
                  <a:lnTo>
                    <a:pt x="1433322" y="762"/>
                  </a:lnTo>
                  <a:lnTo>
                    <a:pt x="1433322" y="0"/>
                  </a:lnTo>
                  <a:lnTo>
                    <a:pt x="747522" y="0"/>
                  </a:lnTo>
                  <a:lnTo>
                    <a:pt x="747522" y="762"/>
                  </a:lnTo>
                  <a:lnTo>
                    <a:pt x="0" y="762"/>
                  </a:lnTo>
                  <a:lnTo>
                    <a:pt x="0" y="6858000"/>
                  </a:lnTo>
                  <a:lnTo>
                    <a:pt x="2138172" y="6858000"/>
                  </a:lnTo>
                  <a:lnTo>
                    <a:pt x="2138172" y="762"/>
                  </a:lnTo>
                  <a:close/>
                </a:path>
              </a:pathLst>
            </a:custGeom>
            <a:solidFill>
              <a:srgbClr val="BE0D3D"/>
            </a:solidFill>
          </p:spPr>
          <p:txBody>
            <a:bodyPr wrap="square" lIns="0" tIns="0" rIns="0" bIns="0" rtlCol="0"/>
            <a:lstStyle/>
            <a:p>
              <a:endParaRPr/>
            </a:p>
          </p:txBody>
        </p:sp>
        <p:sp>
          <p:nvSpPr>
            <p:cNvPr id="4" name="object 4"/>
            <p:cNvSpPr/>
            <p:nvPr/>
          </p:nvSpPr>
          <p:spPr>
            <a:xfrm>
              <a:off x="9690354" y="762"/>
              <a:ext cx="2138680" cy="6858000"/>
            </a:xfrm>
            <a:custGeom>
              <a:avLst/>
              <a:gdLst/>
              <a:ahLst/>
              <a:cxnLst/>
              <a:rect l="l" t="t" r="r" b="b"/>
              <a:pathLst>
                <a:path w="2138679" h="6858000">
                  <a:moveTo>
                    <a:pt x="0" y="0"/>
                  </a:moveTo>
                  <a:lnTo>
                    <a:pt x="2138172" y="0"/>
                  </a:lnTo>
                  <a:lnTo>
                    <a:pt x="2138172" y="6858000"/>
                  </a:lnTo>
                  <a:lnTo>
                    <a:pt x="0" y="6858000"/>
                  </a:lnTo>
                  <a:lnTo>
                    <a:pt x="0" y="0"/>
                  </a:lnTo>
                  <a:close/>
                </a:path>
              </a:pathLst>
            </a:custGeom>
            <a:ln w="19050">
              <a:solidFill>
                <a:srgbClr val="8B062B"/>
              </a:solidFill>
            </a:ln>
          </p:spPr>
          <p:txBody>
            <a:bodyPr wrap="square" lIns="0" tIns="0" rIns="0" bIns="0" rtlCol="0"/>
            <a:lstStyle/>
            <a:p>
              <a:endParaRPr/>
            </a:p>
          </p:txBody>
        </p:sp>
      </p:grpSp>
      <p:sp>
        <p:nvSpPr>
          <p:cNvPr id="7" name="object 7"/>
          <p:cNvSpPr txBox="1">
            <a:spLocks noGrp="1"/>
          </p:cNvSpPr>
          <p:nvPr>
            <p:ph type="title"/>
          </p:nvPr>
        </p:nvSpPr>
        <p:spPr>
          <a:xfrm>
            <a:off x="609600" y="1905000"/>
            <a:ext cx="8190549" cy="843821"/>
          </a:xfrm>
          <a:prstGeom prst="rect">
            <a:avLst/>
          </a:prstGeom>
        </p:spPr>
        <p:txBody>
          <a:bodyPr vert="horz" wrap="square" lIns="0" tIns="12700" rIns="0" bIns="0" rtlCol="0">
            <a:spAutoFit/>
          </a:bodyPr>
          <a:lstStyle/>
          <a:p>
            <a:pPr marL="12700" algn="ctr">
              <a:lnSpc>
                <a:spcPct val="100000"/>
              </a:lnSpc>
              <a:spcBef>
                <a:spcPts val="100"/>
              </a:spcBef>
            </a:pPr>
            <a:r>
              <a:rPr lang="en-US" sz="5400" b="1" dirty="0">
                <a:solidFill>
                  <a:schemeClr val="bg1"/>
                </a:solidFill>
              </a:rPr>
              <a:t>New GPRA Changes</a:t>
            </a:r>
            <a:endParaRPr sz="5400" b="1" dirty="0">
              <a:solidFill>
                <a:schemeClr val="bg1"/>
              </a:solidFill>
            </a:endParaRPr>
          </a:p>
        </p:txBody>
      </p:sp>
      <p:pic>
        <p:nvPicPr>
          <p:cNvPr id="9" name="Picture 4">
            <a:extLst>
              <a:ext uri="{FF2B5EF4-FFF2-40B4-BE49-F238E27FC236}">
                <a16:creationId xmlns:a16="http://schemas.microsoft.com/office/drawing/2014/main" id="{5D1E5020-CC1A-4906-A9D7-BB83A06EE4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8274" y="2373547"/>
            <a:ext cx="1905000" cy="190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A36BF80A-6BE6-4971-9DE2-32EB893E4E8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9803137" y="183478"/>
            <a:ext cx="1957412" cy="19049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2" name="object 8">
            <a:extLst>
              <a:ext uri="{FF2B5EF4-FFF2-40B4-BE49-F238E27FC236}">
                <a16:creationId xmlns:a16="http://schemas.microsoft.com/office/drawing/2014/main" id="{8B8AE800-CA08-4F30-8F87-A82B00A451A7}"/>
              </a:ext>
            </a:extLst>
          </p:cNvPr>
          <p:cNvPicPr/>
          <p:nvPr/>
        </p:nvPicPr>
        <p:blipFill>
          <a:blip r:embed="rId5" cstate="print"/>
          <a:stretch>
            <a:fillRect/>
          </a:stretch>
        </p:blipFill>
        <p:spPr>
          <a:xfrm>
            <a:off x="9863048" y="4629899"/>
            <a:ext cx="1793292" cy="2023721"/>
          </a:xfrm>
          <a:prstGeom prst="roundRect">
            <a:avLst>
              <a:gd name="adj" fmla="val 16667"/>
            </a:avLst>
          </a:prstGeom>
          <a:solidFill>
            <a:schemeClr val="bg1"/>
          </a:solidFill>
          <a:ln>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20474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Connector 2">
            <a:extLst>
              <a:ext uri="{FF2B5EF4-FFF2-40B4-BE49-F238E27FC236}">
                <a16:creationId xmlns:a16="http://schemas.microsoft.com/office/drawing/2014/main" id="{E55CA286-BA07-401C-ADF7-5D9EF83451C6}"/>
              </a:ext>
            </a:extLst>
          </p:cNvPr>
          <p:cNvSpPr/>
          <p:nvPr/>
        </p:nvSpPr>
        <p:spPr>
          <a:xfrm>
            <a:off x="2160813" y="1371600"/>
            <a:ext cx="4800600" cy="3886200"/>
          </a:xfrm>
          <a:prstGeom prst="flowChartConnector">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BEEB0A0-FF7C-4A8F-BB88-FCD2F0140254}"/>
              </a:ext>
            </a:extLst>
          </p:cNvPr>
          <p:cNvSpPr>
            <a:spLocks noGrp="1"/>
          </p:cNvSpPr>
          <p:nvPr>
            <p:ph type="title"/>
          </p:nvPr>
        </p:nvSpPr>
        <p:spPr>
          <a:xfrm>
            <a:off x="2389412" y="2299037"/>
            <a:ext cx="4572001" cy="2031325"/>
          </a:xfrm>
        </p:spPr>
        <p:txBody>
          <a:bodyPr/>
          <a:lstStyle/>
          <a:p>
            <a:pPr algn="ctr"/>
            <a:r>
              <a:rPr lang="en-US" sz="6600" b="1" i="0" u="none" strike="noStrike" baseline="0" dirty="0">
                <a:solidFill>
                  <a:srgbClr val="002060"/>
                </a:solidFill>
                <a:latin typeface="Arial" panose="020B0604020202020204" pitchFamily="34" charset="0"/>
                <a:cs typeface="Arial" panose="020B0604020202020204" pitchFamily="34" charset="0"/>
              </a:rPr>
              <a:t>APR Data Elements</a:t>
            </a:r>
            <a:endParaRPr lang="en-US" sz="6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9028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680829" y="0"/>
            <a:ext cx="2157730" cy="6877050"/>
            <a:chOff x="9680829" y="0"/>
            <a:chExt cx="2157730" cy="6877050"/>
          </a:xfrm>
        </p:grpSpPr>
        <p:sp>
          <p:nvSpPr>
            <p:cNvPr id="3" name="object 3"/>
            <p:cNvSpPr/>
            <p:nvPr/>
          </p:nvSpPr>
          <p:spPr>
            <a:xfrm>
              <a:off x="9690354" y="0"/>
              <a:ext cx="2138680" cy="6858000"/>
            </a:xfrm>
            <a:custGeom>
              <a:avLst/>
              <a:gdLst/>
              <a:ahLst/>
              <a:cxnLst/>
              <a:rect l="l" t="t" r="r" b="b"/>
              <a:pathLst>
                <a:path w="2138679" h="6858000">
                  <a:moveTo>
                    <a:pt x="2138172" y="762"/>
                  </a:moveTo>
                  <a:lnTo>
                    <a:pt x="1433322" y="762"/>
                  </a:lnTo>
                  <a:lnTo>
                    <a:pt x="1433322" y="0"/>
                  </a:lnTo>
                  <a:lnTo>
                    <a:pt x="747522" y="0"/>
                  </a:lnTo>
                  <a:lnTo>
                    <a:pt x="747522" y="762"/>
                  </a:lnTo>
                  <a:lnTo>
                    <a:pt x="0" y="762"/>
                  </a:lnTo>
                  <a:lnTo>
                    <a:pt x="0" y="6858000"/>
                  </a:lnTo>
                  <a:lnTo>
                    <a:pt x="2138172" y="6858000"/>
                  </a:lnTo>
                  <a:lnTo>
                    <a:pt x="2138172" y="762"/>
                  </a:lnTo>
                  <a:close/>
                </a:path>
              </a:pathLst>
            </a:custGeom>
            <a:solidFill>
              <a:srgbClr val="BE0D3D"/>
            </a:solidFill>
          </p:spPr>
          <p:txBody>
            <a:bodyPr wrap="square" lIns="0" tIns="0" rIns="0" bIns="0" rtlCol="0"/>
            <a:lstStyle/>
            <a:p>
              <a:endParaRPr/>
            </a:p>
          </p:txBody>
        </p:sp>
        <p:sp>
          <p:nvSpPr>
            <p:cNvPr id="4" name="object 4"/>
            <p:cNvSpPr/>
            <p:nvPr/>
          </p:nvSpPr>
          <p:spPr>
            <a:xfrm>
              <a:off x="9690354" y="762"/>
              <a:ext cx="2138680" cy="6858000"/>
            </a:xfrm>
            <a:custGeom>
              <a:avLst/>
              <a:gdLst/>
              <a:ahLst/>
              <a:cxnLst/>
              <a:rect l="l" t="t" r="r" b="b"/>
              <a:pathLst>
                <a:path w="2138679" h="6858000">
                  <a:moveTo>
                    <a:pt x="0" y="0"/>
                  </a:moveTo>
                  <a:lnTo>
                    <a:pt x="2138172" y="0"/>
                  </a:lnTo>
                  <a:lnTo>
                    <a:pt x="2138172" y="6858000"/>
                  </a:lnTo>
                  <a:lnTo>
                    <a:pt x="0" y="6858000"/>
                  </a:lnTo>
                  <a:lnTo>
                    <a:pt x="0" y="0"/>
                  </a:lnTo>
                  <a:close/>
                </a:path>
              </a:pathLst>
            </a:custGeom>
            <a:ln w="19050">
              <a:solidFill>
                <a:srgbClr val="8B062B"/>
              </a:solidFill>
            </a:ln>
          </p:spPr>
          <p:txBody>
            <a:bodyPr wrap="square" lIns="0" tIns="0" rIns="0" bIns="0" rtlCol="0"/>
            <a:lstStyle/>
            <a:p>
              <a:endParaRPr/>
            </a:p>
          </p:txBody>
        </p:sp>
      </p:grpSp>
      <p:sp>
        <p:nvSpPr>
          <p:cNvPr id="5" name="object 5"/>
          <p:cNvSpPr txBox="1">
            <a:spLocks noGrp="1"/>
          </p:cNvSpPr>
          <p:nvPr>
            <p:ph type="title"/>
          </p:nvPr>
        </p:nvSpPr>
        <p:spPr>
          <a:xfrm>
            <a:off x="724851" y="470498"/>
            <a:ext cx="8897018" cy="1305486"/>
          </a:xfrm>
          <a:prstGeom prst="rect">
            <a:avLst/>
          </a:prstGeom>
        </p:spPr>
        <p:txBody>
          <a:bodyPr vert="horz" wrap="square" lIns="0" tIns="12700" rIns="0" bIns="0" rtlCol="0">
            <a:spAutoFit/>
          </a:bodyPr>
          <a:lstStyle/>
          <a:p>
            <a:pPr marL="12700" algn="ctr">
              <a:lnSpc>
                <a:spcPct val="100000"/>
              </a:lnSpc>
              <a:spcBef>
                <a:spcPts val="100"/>
              </a:spcBef>
            </a:pPr>
            <a:r>
              <a:rPr sz="4200" spc="-15" dirty="0"/>
              <a:t>What’s</a:t>
            </a:r>
            <a:r>
              <a:rPr sz="4200" spc="-100" dirty="0"/>
              <a:t> </a:t>
            </a:r>
            <a:r>
              <a:rPr lang="en-US" sz="4200" spc="-10" dirty="0"/>
              <a:t>Staying the Same</a:t>
            </a:r>
            <a:br>
              <a:rPr lang="en-US" sz="4200" spc="-10" dirty="0"/>
            </a:br>
            <a:r>
              <a:rPr lang="en-US" sz="4200" spc="-10" dirty="0"/>
              <a:t>What is Changing</a:t>
            </a:r>
            <a:endParaRPr sz="4200" dirty="0"/>
          </a:p>
        </p:txBody>
      </p:sp>
      <p:pic>
        <p:nvPicPr>
          <p:cNvPr id="10" name="Picture 2">
            <a:extLst>
              <a:ext uri="{FF2B5EF4-FFF2-40B4-BE49-F238E27FC236}">
                <a16:creationId xmlns:a16="http://schemas.microsoft.com/office/drawing/2014/main" id="{4AB27189-C7CF-41F2-95F7-3CA42155A00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9803137" y="183478"/>
            <a:ext cx="1957412" cy="19049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6B07E55E-6C1A-48BD-AAC0-1F9FB33E2C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7194" y="2281405"/>
            <a:ext cx="1905000" cy="190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2" name="object 8">
            <a:extLst>
              <a:ext uri="{FF2B5EF4-FFF2-40B4-BE49-F238E27FC236}">
                <a16:creationId xmlns:a16="http://schemas.microsoft.com/office/drawing/2014/main" id="{AB415BDD-D208-4E62-B628-35193073A554}"/>
              </a:ext>
            </a:extLst>
          </p:cNvPr>
          <p:cNvPicPr/>
          <p:nvPr/>
        </p:nvPicPr>
        <p:blipFill>
          <a:blip r:embed="rId5" cstate="print"/>
          <a:stretch>
            <a:fillRect/>
          </a:stretch>
        </p:blipFill>
        <p:spPr>
          <a:xfrm>
            <a:off x="9817608" y="4563617"/>
            <a:ext cx="1915666" cy="2293620"/>
          </a:xfrm>
          <a:prstGeom prst="rect">
            <a:avLst/>
          </a:prstGeom>
        </p:spPr>
      </p:pic>
      <p:graphicFrame>
        <p:nvGraphicFramePr>
          <p:cNvPr id="13" name="Table 13">
            <a:extLst>
              <a:ext uri="{FF2B5EF4-FFF2-40B4-BE49-F238E27FC236}">
                <a16:creationId xmlns:a16="http://schemas.microsoft.com/office/drawing/2014/main" id="{4F83C0E6-1A17-4AC2-B87D-06A7F14E3A0C}"/>
              </a:ext>
            </a:extLst>
          </p:cNvPr>
          <p:cNvGraphicFramePr>
            <a:graphicFrameLocks noGrp="1"/>
          </p:cNvGraphicFramePr>
          <p:nvPr>
            <p:extLst>
              <p:ext uri="{D42A27DB-BD31-4B8C-83A1-F6EECF244321}">
                <p14:modId xmlns:p14="http://schemas.microsoft.com/office/powerpoint/2010/main" val="3126724696"/>
              </p:ext>
            </p:extLst>
          </p:nvPr>
        </p:nvGraphicFramePr>
        <p:xfrm>
          <a:off x="362966" y="1867288"/>
          <a:ext cx="9067800" cy="3911603"/>
        </p:xfrm>
        <a:graphic>
          <a:graphicData uri="http://schemas.openxmlformats.org/drawingml/2006/table">
            <a:tbl>
              <a:tblPr firstRow="1" bandRow="1">
                <a:tableStyleId>{5C22544A-7EE6-4342-B048-85BDC9FD1C3A}</a:tableStyleId>
              </a:tblPr>
              <a:tblGrid>
                <a:gridCol w="3022600">
                  <a:extLst>
                    <a:ext uri="{9D8B030D-6E8A-4147-A177-3AD203B41FA5}">
                      <a16:colId xmlns:a16="http://schemas.microsoft.com/office/drawing/2014/main" val="3162087619"/>
                    </a:ext>
                  </a:extLst>
                </a:gridCol>
                <a:gridCol w="3022600">
                  <a:extLst>
                    <a:ext uri="{9D8B030D-6E8A-4147-A177-3AD203B41FA5}">
                      <a16:colId xmlns:a16="http://schemas.microsoft.com/office/drawing/2014/main" val="3000595658"/>
                    </a:ext>
                  </a:extLst>
                </a:gridCol>
                <a:gridCol w="3022600">
                  <a:extLst>
                    <a:ext uri="{9D8B030D-6E8A-4147-A177-3AD203B41FA5}">
                      <a16:colId xmlns:a16="http://schemas.microsoft.com/office/drawing/2014/main" val="243836369"/>
                    </a:ext>
                  </a:extLst>
                </a:gridCol>
              </a:tblGrid>
              <a:tr h="336244">
                <a:tc>
                  <a:txBody>
                    <a:bodyPr/>
                    <a:lstStyle/>
                    <a:p>
                      <a:endParaRPr lang="en-US" sz="1600" dirty="0">
                        <a:latin typeface="Arial" panose="020B0604020202020204" pitchFamily="34" charset="0"/>
                        <a:cs typeface="Arial" panose="020B0604020202020204" pitchFamily="34" charset="0"/>
                      </a:endParaRPr>
                    </a:p>
                  </a:txBody>
                  <a:tcPr/>
                </a:tc>
                <a:tc>
                  <a:txBody>
                    <a:bodyPr/>
                    <a:lstStyle/>
                    <a:p>
                      <a:pPr algn="ctr"/>
                      <a:r>
                        <a:rPr lang="en-US" sz="1800" dirty="0">
                          <a:latin typeface="Arial" panose="020B0604020202020204" pitchFamily="34" charset="0"/>
                          <a:cs typeface="Arial" panose="020B0604020202020204" pitchFamily="34" charset="0"/>
                        </a:rPr>
                        <a:t>Staying the Same</a:t>
                      </a:r>
                    </a:p>
                  </a:txBody>
                  <a:tcPr/>
                </a:tc>
                <a:tc>
                  <a:txBody>
                    <a:bodyPr/>
                    <a:lstStyle/>
                    <a:p>
                      <a:pPr algn="ctr"/>
                      <a:r>
                        <a:rPr lang="en-US" sz="1800" dirty="0">
                          <a:latin typeface="Arial" panose="020B0604020202020204" pitchFamily="34" charset="0"/>
                          <a:cs typeface="Arial" panose="020B0604020202020204" pitchFamily="34" charset="0"/>
                        </a:rPr>
                        <a:t>Changing</a:t>
                      </a:r>
                    </a:p>
                  </a:txBody>
                  <a:tcPr/>
                </a:tc>
                <a:extLst>
                  <a:ext uri="{0D108BD9-81ED-4DB2-BD59-A6C34878D82A}">
                    <a16:rowId xmlns:a16="http://schemas.microsoft.com/office/drawing/2014/main" val="2430851666"/>
                  </a:ext>
                </a:extLst>
              </a:tr>
              <a:tr h="336244">
                <a:tc>
                  <a:txBody>
                    <a:bodyPr/>
                    <a:lstStyle/>
                    <a:p>
                      <a:r>
                        <a:rPr lang="en-US" sz="1600" dirty="0">
                          <a:latin typeface="Arial" panose="020B0604020202020204" pitchFamily="34" charset="0"/>
                          <a:cs typeface="Arial" panose="020B0604020202020204" pitchFamily="34" charset="0"/>
                        </a:rPr>
                        <a:t>Activities</a:t>
                      </a:r>
                    </a:p>
                  </a:txBody>
                  <a:tcPr/>
                </a:tc>
                <a:tc>
                  <a:txBody>
                    <a:bodyPr/>
                    <a:lstStyle/>
                    <a:p>
                      <a:r>
                        <a:rPr lang="en-US" sz="1600" dirty="0">
                          <a:latin typeface="Arial" panose="020B0604020202020204" pitchFamily="34" charset="0"/>
                          <a:cs typeface="Arial" panose="020B0604020202020204" pitchFamily="34" charset="0"/>
                        </a:rPr>
                        <a:t>16 Categories</a:t>
                      </a:r>
                    </a:p>
                  </a:txBody>
                  <a:tcPr/>
                </a:tc>
                <a:tc>
                  <a:txBody>
                    <a:bodyPr/>
                    <a:lstStyle/>
                    <a:p>
                      <a:r>
                        <a:rPr lang="en-US" sz="1600" dirty="0">
                          <a:latin typeface="Arial" panose="020B0604020202020204" pitchFamily="34" charset="0"/>
                          <a:cs typeface="Arial" panose="020B0604020202020204" pitchFamily="34" charset="0"/>
                        </a:rPr>
                        <a:t>N/A</a:t>
                      </a:r>
                    </a:p>
                  </a:txBody>
                  <a:tcPr/>
                </a:tc>
                <a:extLst>
                  <a:ext uri="{0D108BD9-81ED-4DB2-BD59-A6C34878D82A}">
                    <a16:rowId xmlns:a16="http://schemas.microsoft.com/office/drawing/2014/main" val="544471191"/>
                  </a:ext>
                </a:extLst>
              </a:tr>
              <a:tr h="580785">
                <a:tc>
                  <a:txBody>
                    <a:bodyPr/>
                    <a:lstStyle/>
                    <a:p>
                      <a:r>
                        <a:rPr lang="en-US" sz="1600" dirty="0">
                          <a:latin typeface="Arial" panose="020B0604020202020204" pitchFamily="34" charset="0"/>
                          <a:cs typeface="Arial" panose="020B0604020202020204" pitchFamily="34" charset="0"/>
                        </a:rPr>
                        <a:t>Staffing</a:t>
                      </a:r>
                    </a:p>
                  </a:txBody>
                  <a:tcPr/>
                </a:tc>
                <a:tc>
                  <a:txBody>
                    <a:bodyPr/>
                    <a:lstStyle/>
                    <a:p>
                      <a:r>
                        <a:rPr lang="en-US" sz="1600" dirty="0">
                          <a:latin typeface="Arial" panose="020B0604020202020204" pitchFamily="34" charset="0"/>
                          <a:cs typeface="Arial" panose="020B0604020202020204" pitchFamily="34" charset="0"/>
                        </a:rPr>
                        <a:t>Nine Categories (paid and volunteer)</a:t>
                      </a:r>
                    </a:p>
                  </a:txBody>
                  <a:tcPr/>
                </a:tc>
                <a:tc>
                  <a:txBody>
                    <a:bodyPr/>
                    <a:lstStyle/>
                    <a:p>
                      <a:r>
                        <a:rPr lang="en-US" sz="1600" dirty="0">
                          <a:latin typeface="Arial" panose="020B0604020202020204" pitchFamily="34" charset="0"/>
                          <a:cs typeface="Arial" panose="020B0604020202020204" pitchFamily="34" charset="0"/>
                        </a:rPr>
                        <a:t>N/A</a:t>
                      </a:r>
                    </a:p>
                  </a:txBody>
                  <a:tcPr/>
                </a:tc>
                <a:extLst>
                  <a:ext uri="{0D108BD9-81ED-4DB2-BD59-A6C34878D82A}">
                    <a16:rowId xmlns:a16="http://schemas.microsoft.com/office/drawing/2014/main" val="2198611052"/>
                  </a:ext>
                </a:extLst>
              </a:tr>
              <a:tr h="1558948">
                <a:tc>
                  <a:txBody>
                    <a:bodyPr/>
                    <a:lstStyle/>
                    <a:p>
                      <a:r>
                        <a:rPr lang="en-US" sz="1600" dirty="0">
                          <a:latin typeface="Arial" panose="020B0604020202020204" pitchFamily="34" charset="0"/>
                          <a:cs typeface="Arial" panose="020B0604020202020204" pitchFamily="34" charset="0"/>
                        </a:rPr>
                        <a:t>Participation</a:t>
                      </a:r>
                    </a:p>
                  </a:txBody>
                  <a:tcPr/>
                </a:tc>
                <a:tc>
                  <a:txBody>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Total number of participants by grade level</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Race/Ethnicity</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Sex</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Population Specifics</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Student Attendance – replacing Days with Hours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Entered in hours by grade level</a:t>
                      </a:r>
                    </a:p>
                  </a:txBody>
                  <a:tcPr/>
                </a:tc>
                <a:extLst>
                  <a:ext uri="{0D108BD9-81ED-4DB2-BD59-A6C34878D82A}">
                    <a16:rowId xmlns:a16="http://schemas.microsoft.com/office/drawing/2014/main" val="4094582885"/>
                  </a:ext>
                </a:extLst>
              </a:tr>
              <a:tr h="1069866">
                <a:tc>
                  <a:txBody>
                    <a:bodyPr/>
                    <a:lstStyle/>
                    <a:p>
                      <a:r>
                        <a:rPr lang="en-US" sz="1600" dirty="0">
                          <a:latin typeface="Arial" panose="020B0604020202020204" pitchFamily="34" charset="0"/>
                          <a:cs typeface="Arial" panose="020B0604020202020204" pitchFamily="34" charset="0"/>
                        </a:rPr>
                        <a:t>Outcomes</a:t>
                      </a:r>
                    </a:p>
                  </a:txBody>
                  <a:tcPr/>
                </a:tc>
                <a:tc>
                  <a:txBody>
                    <a:bodyPr/>
                    <a:lstStyle/>
                    <a:p>
                      <a:endParaRPr lang="en-US" sz="16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New GPRA</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Outcomes are entered on All Students who participate in 21</a:t>
                      </a:r>
                      <a:r>
                        <a:rPr lang="en-US" sz="1600" baseline="30000" dirty="0">
                          <a:latin typeface="Arial" panose="020B0604020202020204" pitchFamily="34" charset="0"/>
                          <a:cs typeface="Arial" panose="020B0604020202020204" pitchFamily="34" charset="0"/>
                        </a:rPr>
                        <a:t>st</a:t>
                      </a:r>
                      <a:r>
                        <a:rPr lang="en-US" sz="1600" dirty="0">
                          <a:latin typeface="Arial" panose="020B0604020202020204" pitchFamily="34" charset="0"/>
                          <a:cs typeface="Arial" panose="020B0604020202020204" pitchFamily="34" charset="0"/>
                        </a:rPr>
                        <a:t> CCLC</a:t>
                      </a:r>
                    </a:p>
                  </a:txBody>
                  <a:tcPr/>
                </a:tc>
                <a:extLst>
                  <a:ext uri="{0D108BD9-81ED-4DB2-BD59-A6C34878D82A}">
                    <a16:rowId xmlns:a16="http://schemas.microsoft.com/office/drawing/2014/main" val="3631598967"/>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B4099B-853D-4381-9F63-C8FC7D88FA54}"/>
              </a:ext>
            </a:extLst>
          </p:cNvPr>
          <p:cNvSpPr>
            <a:spLocks noGrp="1"/>
          </p:cNvSpPr>
          <p:nvPr>
            <p:ph type="title"/>
          </p:nvPr>
        </p:nvSpPr>
        <p:spPr>
          <a:xfrm>
            <a:off x="838200" y="457200"/>
            <a:ext cx="10591800" cy="553998"/>
          </a:xfrm>
        </p:spPr>
        <p:txBody>
          <a:bodyPr/>
          <a:lstStyle/>
          <a:p>
            <a:pPr algn="ctr"/>
            <a:r>
              <a:rPr lang="en-US" sz="3600" b="1" i="0" u="none" strike="noStrike" baseline="0" dirty="0">
                <a:solidFill>
                  <a:schemeClr val="bg1"/>
                </a:solidFill>
                <a:latin typeface="Arial" panose="020B0604020202020204" pitchFamily="34" charset="0"/>
                <a:cs typeface="Arial" panose="020B0604020202020204" pitchFamily="34" charset="0"/>
              </a:rPr>
              <a:t>Participation</a:t>
            </a:r>
            <a:endParaRPr lang="en-US" sz="36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1201491-BFD7-4CDA-B78F-B4510CE4C0B9}"/>
              </a:ext>
            </a:extLst>
          </p:cNvPr>
          <p:cNvSpPr txBox="1"/>
          <p:nvPr/>
        </p:nvSpPr>
        <p:spPr>
          <a:xfrm>
            <a:off x="838200" y="1143000"/>
            <a:ext cx="10515600" cy="4344203"/>
          </a:xfrm>
          <a:prstGeom prst="rect">
            <a:avLst/>
          </a:prstGeom>
          <a:solidFill>
            <a:srgbClr val="C00000"/>
          </a:solidFill>
        </p:spPr>
        <p:txBody>
          <a:bodyPr wrap="square">
            <a:spAutoFit/>
          </a:bodyPr>
          <a:lstStyle/>
          <a:p>
            <a:pPr algn="ctr"/>
            <a:r>
              <a:rPr lang="en-US" sz="2800" b="1" i="0" u="none" strike="noStrike" baseline="0" dirty="0">
                <a:solidFill>
                  <a:schemeClr val="bg1"/>
                </a:solidFill>
                <a:latin typeface="Arial" panose="020B0604020202020204" pitchFamily="34" charset="0"/>
                <a:cs typeface="Arial" panose="020B0604020202020204" pitchFamily="34" charset="0"/>
              </a:rPr>
              <a:t>Grade Level and Student Attendance</a:t>
            </a:r>
          </a:p>
          <a:p>
            <a:pPr>
              <a:lnSpc>
                <a:spcPct val="150000"/>
              </a:lnSpc>
            </a:pPr>
            <a:r>
              <a:rPr lang="en-US" sz="2800" b="1" i="0" u="none" strike="noStrike" baseline="0" dirty="0">
                <a:solidFill>
                  <a:schemeClr val="bg1"/>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Participation is based on the students enrolled and attended programming at the 21st CCLC center during the summer or school year. Choose the grade the students are currently enrolled in or, if summer, EZ Reports will automatically roll the students up to the next grade level. For example, students that were in the 2</a:t>
            </a:r>
            <a:r>
              <a:rPr lang="en-US" sz="2000" baseline="30000" dirty="0">
                <a:latin typeface="Arial" panose="020B0604020202020204" pitchFamily="34" charset="0"/>
                <a:cs typeface="Arial" panose="020B0604020202020204" pitchFamily="34" charset="0"/>
              </a:rPr>
              <a:t>nd</a:t>
            </a:r>
            <a:r>
              <a:rPr lang="en-US" sz="2000" dirty="0">
                <a:latin typeface="Arial" panose="020B0604020202020204" pitchFamily="34" charset="0"/>
                <a:cs typeface="Arial" panose="020B0604020202020204" pitchFamily="34" charset="0"/>
              </a:rPr>
              <a:t> grade have been rolled up to 3</a:t>
            </a:r>
            <a:r>
              <a:rPr lang="en-US" sz="2000" baseline="30000" dirty="0">
                <a:latin typeface="Arial" panose="020B0604020202020204" pitchFamily="34" charset="0"/>
                <a:cs typeface="Arial" panose="020B0604020202020204" pitchFamily="34" charset="0"/>
              </a:rPr>
              <a:t>rd</a:t>
            </a:r>
            <a:r>
              <a:rPr lang="en-US" sz="2000" dirty="0">
                <a:latin typeface="Arial" panose="020B0604020202020204" pitchFamily="34" charset="0"/>
                <a:cs typeface="Arial" panose="020B0604020202020204" pitchFamily="34" charset="0"/>
              </a:rPr>
              <a:t> grade in the new 2021-2022 school year. Enter the total number of participants who attended based on the number of </a:t>
            </a:r>
            <a:r>
              <a:rPr lang="en-US" sz="2000" b="1" dirty="0">
                <a:solidFill>
                  <a:srgbClr val="FFC000"/>
                </a:solidFill>
                <a:effectLst/>
                <a:latin typeface="Arial" panose="020B0604020202020204" pitchFamily="34" charset="0"/>
                <a:cs typeface="Arial" panose="020B0604020202020204" pitchFamily="34" charset="0"/>
              </a:rPr>
              <a:t>hours</a:t>
            </a:r>
            <a:r>
              <a:rPr lang="en-US" sz="2000" b="1" dirty="0">
                <a:solidFill>
                  <a:srgbClr val="0E101A"/>
                </a:solidFill>
                <a:effectLst/>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they participated in each session  at the center. Enter this separately for each grade level. Enter these totals into 21APR for each grade level. Participation in </a:t>
            </a:r>
            <a:r>
              <a:rPr lang="en-US" sz="2000" dirty="0">
                <a:solidFill>
                  <a:srgbClr val="FFFF00"/>
                </a:solidFill>
                <a:latin typeface="Arial" panose="020B0604020202020204" pitchFamily="34" charset="0"/>
                <a:cs typeface="Arial" panose="020B0604020202020204" pitchFamily="34" charset="0"/>
              </a:rPr>
              <a:t>hours</a:t>
            </a:r>
            <a:r>
              <a:rPr lang="en-US" sz="2000" dirty="0">
                <a:latin typeface="Arial" panose="020B0604020202020204" pitchFamily="34" charset="0"/>
                <a:cs typeface="Arial" panose="020B0604020202020204" pitchFamily="34" charset="0"/>
              </a:rPr>
              <a:t> must be reported on all students who participate in 21CCLC.</a:t>
            </a:r>
            <a:endParaRPr lang="en-US" sz="3200" b="0" i="0" u="none" strike="noStrike" baseline="0"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FB31C9E-278D-48DF-8EF9-09C74F269D14}"/>
              </a:ext>
            </a:extLst>
          </p:cNvPr>
          <p:cNvSpPr txBox="1"/>
          <p:nvPr/>
        </p:nvSpPr>
        <p:spPr>
          <a:xfrm>
            <a:off x="838200" y="5562600"/>
            <a:ext cx="10591800" cy="400110"/>
          </a:xfrm>
          <a:prstGeom prst="rect">
            <a:avLst/>
          </a:prstGeom>
          <a:solidFill>
            <a:srgbClr val="00B0F0"/>
          </a:solidFill>
        </p:spPr>
        <p:txBody>
          <a:bodyPr wrap="square" rtlCol="0">
            <a:spAutoFit/>
          </a:bodyPr>
          <a:lstStyle/>
          <a:p>
            <a:pPr marL="0" marR="0" lvl="0" indent="0" defTabSz="914400" rtl="0" eaLnBrk="1" fontAlgn="base" latinLnBrk="0" hangingPunct="1">
              <a:lnSpc>
                <a:spcPct val="100000"/>
              </a:lnSpc>
              <a:spcBef>
                <a:spcPct val="20000"/>
              </a:spcBef>
              <a:spcAft>
                <a:spcPct val="0"/>
              </a:spcAft>
              <a:buClr>
                <a:schemeClr val="tx1"/>
              </a:buClr>
              <a:buSzTx/>
              <a:buFontTx/>
              <a:buNone/>
              <a:tabLst/>
              <a:defRPr/>
            </a:pPr>
            <a:r>
              <a:rPr lang="en-US" sz="2000" dirty="0">
                <a:solidFill>
                  <a:schemeClr val="bg1"/>
                </a:solidFill>
              </a:rPr>
              <a:t>small “p” Note: </a:t>
            </a:r>
            <a:r>
              <a:rPr kumimoji="0" lang="en-US" sz="2000" b="0" i="0" u="none" strike="noStrike" cap="none" normalizeH="0" baseline="0" dirty="0">
                <a:ln>
                  <a:noFill/>
                </a:ln>
                <a:solidFill>
                  <a:schemeClr val="bg1"/>
                </a:solidFill>
                <a:effectLst/>
                <a:latin typeface="+mn-lt"/>
              </a:rPr>
              <a:t>Collect the number of hours all students participate in the program.</a:t>
            </a:r>
          </a:p>
        </p:txBody>
      </p:sp>
    </p:spTree>
    <p:extLst>
      <p:ext uri="{BB962C8B-B14F-4D97-AF65-F5344CB8AC3E}">
        <p14:creationId xmlns:p14="http://schemas.microsoft.com/office/powerpoint/2010/main" val="2712649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6D093E-85B9-43BF-862E-C184BC49A87C}"/>
              </a:ext>
            </a:extLst>
          </p:cNvPr>
          <p:cNvPicPr>
            <a:picLocks noChangeAspect="1"/>
          </p:cNvPicPr>
          <p:nvPr/>
        </p:nvPicPr>
        <p:blipFill>
          <a:blip r:embed="rId2"/>
          <a:stretch>
            <a:fillRect/>
          </a:stretch>
        </p:blipFill>
        <p:spPr>
          <a:xfrm>
            <a:off x="762000" y="381000"/>
            <a:ext cx="8686800" cy="3048000"/>
          </a:xfrm>
          <a:prstGeom prst="rect">
            <a:avLst/>
          </a:prstGeom>
          <a:ln w="38100">
            <a:solidFill>
              <a:srgbClr val="C00000"/>
            </a:solidFill>
          </a:ln>
        </p:spPr>
      </p:pic>
      <p:pic>
        <p:nvPicPr>
          <p:cNvPr id="5" name="Picture 4">
            <a:extLst>
              <a:ext uri="{FF2B5EF4-FFF2-40B4-BE49-F238E27FC236}">
                <a16:creationId xmlns:a16="http://schemas.microsoft.com/office/drawing/2014/main" id="{54861496-E206-4B55-AAC9-BD2A4E5818E3}"/>
              </a:ext>
            </a:extLst>
          </p:cNvPr>
          <p:cNvPicPr>
            <a:picLocks noChangeAspect="1"/>
          </p:cNvPicPr>
          <p:nvPr/>
        </p:nvPicPr>
        <p:blipFill>
          <a:blip r:embed="rId3"/>
          <a:stretch>
            <a:fillRect/>
          </a:stretch>
        </p:blipFill>
        <p:spPr>
          <a:xfrm>
            <a:off x="762000" y="3429000"/>
            <a:ext cx="8686800" cy="2817628"/>
          </a:xfrm>
          <a:prstGeom prst="rect">
            <a:avLst/>
          </a:prstGeom>
          <a:ln w="38100">
            <a:solidFill>
              <a:srgbClr val="C00000"/>
            </a:solidFill>
          </a:ln>
        </p:spPr>
      </p:pic>
    </p:spTree>
    <p:extLst>
      <p:ext uri="{BB962C8B-B14F-4D97-AF65-F5344CB8AC3E}">
        <p14:creationId xmlns:p14="http://schemas.microsoft.com/office/powerpoint/2010/main" val="1251846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A79CED-D444-4495-84A3-730DF7734BB5}"/>
              </a:ext>
            </a:extLst>
          </p:cNvPr>
          <p:cNvPicPr>
            <a:picLocks noChangeAspect="1"/>
          </p:cNvPicPr>
          <p:nvPr/>
        </p:nvPicPr>
        <p:blipFill>
          <a:blip r:embed="rId2"/>
          <a:stretch>
            <a:fillRect/>
          </a:stretch>
        </p:blipFill>
        <p:spPr>
          <a:xfrm>
            <a:off x="990600" y="990600"/>
            <a:ext cx="8515350" cy="4638675"/>
          </a:xfrm>
          <a:prstGeom prst="rect">
            <a:avLst/>
          </a:prstGeom>
          <a:ln w="228600" cap="sq" cmpd="thickThin">
            <a:solidFill>
              <a:schemeClr val="accent5">
                <a:lumMod val="75000"/>
              </a:schemeClr>
            </a:solidFill>
            <a:prstDash val="solid"/>
            <a:miter lim="800000"/>
          </a:ln>
          <a:effectLst>
            <a:innerShdw blurRad="76200">
              <a:srgbClr val="000000"/>
            </a:innerShdw>
          </a:effectLst>
        </p:spPr>
      </p:pic>
      <p:sp>
        <p:nvSpPr>
          <p:cNvPr id="7" name="TextBox 6">
            <a:extLst>
              <a:ext uri="{FF2B5EF4-FFF2-40B4-BE49-F238E27FC236}">
                <a16:creationId xmlns:a16="http://schemas.microsoft.com/office/drawing/2014/main" id="{2456C704-CDC2-4C9A-88F1-1F1FB554482C}"/>
              </a:ext>
            </a:extLst>
          </p:cNvPr>
          <p:cNvSpPr txBox="1"/>
          <p:nvPr/>
        </p:nvSpPr>
        <p:spPr>
          <a:xfrm>
            <a:off x="9505950" y="1582340"/>
            <a:ext cx="1981200" cy="3693319"/>
          </a:xfrm>
          <a:prstGeom prst="rect">
            <a:avLst/>
          </a:prstGeom>
          <a:solidFill>
            <a:srgbClr val="C00000"/>
          </a:solidFill>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en-US" dirty="0">
                <a:solidFill>
                  <a:schemeClr val="bg1"/>
                </a:solidFill>
              </a:rPr>
              <a:t>‘Small p ’summary: It is ‘small p ’policy at what number of hours each State starts reporting for those in the less than 15 hours category. Likewise, each State needs to determine how many minutes of attendance counts towards an hour.</a:t>
            </a:r>
          </a:p>
        </p:txBody>
      </p:sp>
    </p:spTree>
    <p:extLst>
      <p:ext uri="{BB962C8B-B14F-4D97-AF65-F5344CB8AC3E}">
        <p14:creationId xmlns:p14="http://schemas.microsoft.com/office/powerpoint/2010/main" val="3727738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47CAA-D038-44DF-B9E2-DA925794E9ED}"/>
              </a:ext>
            </a:extLst>
          </p:cNvPr>
          <p:cNvSpPr>
            <a:spLocks noGrp="1"/>
          </p:cNvSpPr>
          <p:nvPr>
            <p:ph type="title"/>
          </p:nvPr>
        </p:nvSpPr>
        <p:spPr>
          <a:xfrm>
            <a:off x="609600" y="260800"/>
            <a:ext cx="10972800" cy="553998"/>
          </a:xfrm>
          <a:solidFill>
            <a:srgbClr val="C00000"/>
          </a:solidFill>
          <a:ln>
            <a:solidFill>
              <a:schemeClr val="bg1"/>
            </a:solidFill>
          </a:ln>
        </p:spPr>
        <p:txBody>
          <a:bodyPr/>
          <a:lstStyle/>
          <a:p>
            <a:pPr algn="ctr"/>
            <a:r>
              <a:rPr lang="en-US" sz="3600" dirty="0"/>
              <a:t>Race/Ethnicity, Sex, and Population Specifies</a:t>
            </a:r>
          </a:p>
        </p:txBody>
      </p:sp>
      <p:sp>
        <p:nvSpPr>
          <p:cNvPr id="3" name="Content Placeholder 2">
            <a:extLst>
              <a:ext uri="{FF2B5EF4-FFF2-40B4-BE49-F238E27FC236}">
                <a16:creationId xmlns:a16="http://schemas.microsoft.com/office/drawing/2014/main" id="{DE57AF14-E565-4704-A73F-C2193FC75985}"/>
              </a:ext>
            </a:extLst>
          </p:cNvPr>
          <p:cNvSpPr>
            <a:spLocks noGrp="1"/>
          </p:cNvSpPr>
          <p:nvPr>
            <p:ph sz="half" idx="2"/>
          </p:nvPr>
        </p:nvSpPr>
        <p:spPr>
          <a:xfrm>
            <a:off x="456022" y="1455597"/>
            <a:ext cx="5455920" cy="615553"/>
          </a:xfrm>
          <a:solidFill>
            <a:schemeClr val="tx2">
              <a:lumMod val="60000"/>
              <a:lumOff val="40000"/>
            </a:schemeClr>
          </a:solidFill>
        </p:spPr>
        <p:txBody>
          <a:bodyPr/>
          <a:lstStyle/>
          <a:p>
            <a:pPr algn="ctr"/>
            <a:r>
              <a:rPr lang="en-US" sz="2000" dirty="0"/>
              <a:t>Race/Ethnicity – Aggregate in two groups: </a:t>
            </a:r>
          </a:p>
          <a:p>
            <a:pPr algn="ctr"/>
            <a:r>
              <a:rPr lang="en-US" sz="2000" dirty="0"/>
              <a:t>PreK-5</a:t>
            </a:r>
            <a:r>
              <a:rPr lang="en-US" sz="2000" baseline="30000" dirty="0"/>
              <a:t>th</a:t>
            </a:r>
            <a:r>
              <a:rPr lang="en-US" sz="2000" dirty="0"/>
              <a:t> grades and 6</a:t>
            </a:r>
            <a:r>
              <a:rPr lang="en-US" sz="2000" baseline="30000" dirty="0"/>
              <a:t>th</a:t>
            </a:r>
            <a:r>
              <a:rPr lang="en-US" sz="2000" dirty="0"/>
              <a:t>-12</a:t>
            </a:r>
            <a:r>
              <a:rPr lang="en-US" sz="2000" baseline="30000" dirty="0"/>
              <a:t>th</a:t>
            </a:r>
            <a:r>
              <a:rPr lang="en-US" sz="2000" dirty="0"/>
              <a:t> grades into 21APR.</a:t>
            </a:r>
          </a:p>
        </p:txBody>
      </p:sp>
      <p:graphicFrame>
        <p:nvGraphicFramePr>
          <p:cNvPr id="5" name="Table 5">
            <a:extLst>
              <a:ext uri="{FF2B5EF4-FFF2-40B4-BE49-F238E27FC236}">
                <a16:creationId xmlns:a16="http://schemas.microsoft.com/office/drawing/2014/main" id="{EFF4E133-F70C-494E-82A1-F7C05AC92230}"/>
              </a:ext>
            </a:extLst>
          </p:cNvPr>
          <p:cNvGraphicFramePr>
            <a:graphicFrameLocks noGrp="1"/>
          </p:cNvGraphicFramePr>
          <p:nvPr>
            <p:ph sz="half" idx="3"/>
            <p:extLst>
              <p:ext uri="{D42A27DB-BD31-4B8C-83A1-F6EECF244321}">
                <p14:modId xmlns:p14="http://schemas.microsoft.com/office/powerpoint/2010/main" val="3767539760"/>
              </p:ext>
            </p:extLst>
          </p:nvPr>
        </p:nvGraphicFramePr>
        <p:xfrm>
          <a:off x="462699" y="2362200"/>
          <a:ext cx="5442567" cy="3017520"/>
        </p:xfrm>
        <a:graphic>
          <a:graphicData uri="http://schemas.openxmlformats.org/drawingml/2006/table">
            <a:tbl>
              <a:tblPr firstRow="1" bandRow="1">
                <a:tableStyleId>{5C22544A-7EE6-4342-B048-85BDC9FD1C3A}</a:tableStyleId>
              </a:tblPr>
              <a:tblGrid>
                <a:gridCol w="2971340">
                  <a:extLst>
                    <a:ext uri="{9D8B030D-6E8A-4147-A177-3AD203B41FA5}">
                      <a16:colId xmlns:a16="http://schemas.microsoft.com/office/drawing/2014/main" val="2022108639"/>
                    </a:ext>
                  </a:extLst>
                </a:gridCol>
                <a:gridCol w="1407477">
                  <a:extLst>
                    <a:ext uri="{9D8B030D-6E8A-4147-A177-3AD203B41FA5}">
                      <a16:colId xmlns:a16="http://schemas.microsoft.com/office/drawing/2014/main" val="3921698419"/>
                    </a:ext>
                  </a:extLst>
                </a:gridCol>
                <a:gridCol w="1063750">
                  <a:extLst>
                    <a:ext uri="{9D8B030D-6E8A-4147-A177-3AD203B41FA5}">
                      <a16:colId xmlns:a16="http://schemas.microsoft.com/office/drawing/2014/main" val="624441831"/>
                    </a:ext>
                  </a:extLst>
                </a:gridCol>
              </a:tblGrid>
              <a:tr h="502231">
                <a:tc>
                  <a:txBody>
                    <a:bodyPr/>
                    <a:lstStyle/>
                    <a:p>
                      <a:r>
                        <a:rPr lang="en-US" sz="1600" dirty="0">
                          <a:latin typeface="Arial" panose="020B0604020202020204" pitchFamily="34" charset="0"/>
                          <a:cs typeface="Arial" panose="020B0604020202020204" pitchFamily="34" charset="0"/>
                        </a:rPr>
                        <a:t>Race/Ethnicity</a:t>
                      </a:r>
                    </a:p>
                  </a:txBody>
                  <a:tcPr anchor="b"/>
                </a:tc>
                <a:tc>
                  <a:txBody>
                    <a:bodyPr/>
                    <a:lstStyle/>
                    <a:p>
                      <a:pPr algn="ctr"/>
                      <a:r>
                        <a:rPr lang="en-US" sz="1600" dirty="0">
                          <a:latin typeface="Arial" panose="020B0604020202020204" pitchFamily="34" charset="0"/>
                          <a:cs typeface="Arial" panose="020B0604020202020204" pitchFamily="34" charset="0"/>
                        </a:rPr>
                        <a:t>Total </a:t>
                      </a:r>
                    </a:p>
                    <a:p>
                      <a:pPr algn="ctr"/>
                      <a:r>
                        <a:rPr lang="en-US" sz="1600" dirty="0">
                          <a:latin typeface="Arial" panose="020B0604020202020204" pitchFamily="34" charset="0"/>
                          <a:cs typeface="Arial" panose="020B0604020202020204" pitchFamily="34" charset="0"/>
                        </a:rPr>
                        <a:t>PreK-5th</a:t>
                      </a:r>
                    </a:p>
                  </a:txBody>
                  <a:tcPr/>
                </a:tc>
                <a:tc>
                  <a:txBody>
                    <a:bodyPr/>
                    <a:lstStyle/>
                    <a:p>
                      <a:pPr algn="ctr"/>
                      <a:r>
                        <a:rPr lang="en-US" sz="1600" dirty="0">
                          <a:latin typeface="Arial" panose="020B0604020202020204" pitchFamily="34" charset="0"/>
                          <a:cs typeface="Arial" panose="020B0604020202020204" pitchFamily="34" charset="0"/>
                        </a:rPr>
                        <a:t>Total </a:t>
                      </a:r>
                    </a:p>
                    <a:p>
                      <a:pPr algn="ctr"/>
                      <a:r>
                        <a:rPr lang="en-US" sz="1600" dirty="0">
                          <a:latin typeface="Arial" panose="020B0604020202020204" pitchFamily="34" charset="0"/>
                          <a:cs typeface="Arial" panose="020B0604020202020204" pitchFamily="34" charset="0"/>
                        </a:rPr>
                        <a:t>6</a:t>
                      </a:r>
                      <a:r>
                        <a:rPr lang="en-US" sz="1600" baseline="30000" dirty="0">
                          <a:latin typeface="Arial" panose="020B0604020202020204" pitchFamily="34" charset="0"/>
                          <a:cs typeface="Arial" panose="020B0604020202020204" pitchFamily="34" charset="0"/>
                        </a:rPr>
                        <a:t>th</a:t>
                      </a:r>
                      <a:r>
                        <a:rPr lang="en-US" sz="1600" dirty="0">
                          <a:latin typeface="Arial" panose="020B0604020202020204" pitchFamily="34" charset="0"/>
                          <a:cs typeface="Arial" panose="020B0604020202020204" pitchFamily="34" charset="0"/>
                        </a:rPr>
                        <a:t>-12th</a:t>
                      </a:r>
                    </a:p>
                  </a:txBody>
                  <a:tcPr/>
                </a:tc>
                <a:extLst>
                  <a:ext uri="{0D108BD9-81ED-4DB2-BD59-A6C34878D82A}">
                    <a16:rowId xmlns:a16="http://schemas.microsoft.com/office/drawing/2014/main" val="4140899367"/>
                  </a:ext>
                </a:extLst>
              </a:tr>
              <a:tr h="264332">
                <a:tc>
                  <a:txBody>
                    <a:bodyPr/>
                    <a:lstStyle/>
                    <a:p>
                      <a:r>
                        <a:rPr lang="en-US" sz="1400" dirty="0">
                          <a:latin typeface="Arial" panose="020B0604020202020204" pitchFamily="34" charset="0"/>
                          <a:cs typeface="Arial" panose="020B0604020202020204" pitchFamily="34" charset="0"/>
                        </a:rPr>
                        <a:t>American Indian or Alaska Native</a:t>
                      </a:r>
                    </a:p>
                  </a:txBody>
                  <a:tcPr/>
                </a:tc>
                <a:tc>
                  <a:txBody>
                    <a:bodyPr/>
                    <a:lstStyle/>
                    <a:p>
                      <a:endParaRPr lang="en-US" sz="1400">
                        <a:latin typeface="Arial" panose="020B0604020202020204" pitchFamily="34" charset="0"/>
                        <a:cs typeface="Arial" panose="020B0604020202020204" pitchFamily="34" charset="0"/>
                      </a:endParaRPr>
                    </a:p>
                  </a:txBody>
                  <a:tcPr/>
                </a:tc>
                <a:tc>
                  <a:txBody>
                    <a:bodyPr/>
                    <a:lstStyle/>
                    <a:p>
                      <a:endParaRPr lang="en-US"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22087728"/>
                  </a:ext>
                </a:extLst>
              </a:tr>
              <a:tr h="264332">
                <a:tc>
                  <a:txBody>
                    <a:bodyPr/>
                    <a:lstStyle/>
                    <a:p>
                      <a:r>
                        <a:rPr lang="en-US" sz="1400" dirty="0">
                          <a:latin typeface="Arial" panose="020B0604020202020204" pitchFamily="34" charset="0"/>
                          <a:cs typeface="Arial" panose="020B0604020202020204" pitchFamily="34" charset="0"/>
                        </a:rPr>
                        <a:t>Asian</a:t>
                      </a:r>
                    </a:p>
                  </a:txBody>
                  <a:tcP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endParaRPr lang="en-US"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72579844"/>
                  </a:ext>
                </a:extLst>
              </a:tr>
              <a:tr h="264332">
                <a:tc>
                  <a:txBody>
                    <a:bodyPr/>
                    <a:lstStyle/>
                    <a:p>
                      <a:r>
                        <a:rPr lang="en-US" sz="1400" dirty="0">
                          <a:latin typeface="Arial" panose="020B0604020202020204" pitchFamily="34" charset="0"/>
                          <a:cs typeface="Arial" panose="020B0604020202020204" pitchFamily="34" charset="0"/>
                        </a:rPr>
                        <a:t>Black or African American</a:t>
                      </a:r>
                    </a:p>
                  </a:txBody>
                  <a:tcPr/>
                </a:tc>
                <a:tc>
                  <a:txBody>
                    <a:bodyPr/>
                    <a:lstStyle/>
                    <a:p>
                      <a:endParaRPr lang="en-US" sz="1400">
                        <a:latin typeface="Arial" panose="020B0604020202020204" pitchFamily="34" charset="0"/>
                        <a:cs typeface="Arial" panose="020B0604020202020204" pitchFamily="34" charset="0"/>
                      </a:endParaRPr>
                    </a:p>
                  </a:txBody>
                  <a:tcPr/>
                </a:tc>
                <a:tc>
                  <a:txBody>
                    <a:bodyPr/>
                    <a:lstStyle/>
                    <a:p>
                      <a:endParaRPr lang="en-US"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50238193"/>
                  </a:ext>
                </a:extLst>
              </a:tr>
              <a:tr h="264332">
                <a:tc>
                  <a:txBody>
                    <a:bodyPr/>
                    <a:lstStyle/>
                    <a:p>
                      <a:r>
                        <a:rPr lang="en-US" sz="1400" dirty="0">
                          <a:latin typeface="Arial" panose="020B0604020202020204" pitchFamily="34" charset="0"/>
                          <a:cs typeface="Arial" panose="020B0604020202020204" pitchFamily="34" charset="0"/>
                        </a:rPr>
                        <a:t>Hispanic or Latino</a:t>
                      </a:r>
                    </a:p>
                  </a:txBody>
                  <a:tcP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endParaRPr lang="en-US"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20852298"/>
                  </a:ext>
                </a:extLst>
              </a:tr>
              <a:tr h="264332">
                <a:tc>
                  <a:txBody>
                    <a:bodyPr/>
                    <a:lstStyle/>
                    <a:p>
                      <a:r>
                        <a:rPr lang="en-US" sz="1400" dirty="0">
                          <a:latin typeface="Arial" panose="020B0604020202020204" pitchFamily="34" charset="0"/>
                          <a:cs typeface="Arial" panose="020B0604020202020204" pitchFamily="34" charset="0"/>
                        </a:rPr>
                        <a:t>Native Hawaiian or Pacific Islander</a:t>
                      </a:r>
                    </a:p>
                  </a:txBody>
                  <a:tcPr/>
                </a:tc>
                <a:tc>
                  <a:txBody>
                    <a:bodyPr/>
                    <a:lstStyle/>
                    <a:p>
                      <a:endParaRPr lang="en-US" sz="140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90272350"/>
                  </a:ext>
                </a:extLst>
              </a:tr>
              <a:tr h="264332">
                <a:tc>
                  <a:txBody>
                    <a:bodyPr/>
                    <a:lstStyle/>
                    <a:p>
                      <a:r>
                        <a:rPr lang="en-US" sz="1400" dirty="0">
                          <a:latin typeface="Arial" panose="020B0604020202020204" pitchFamily="34" charset="0"/>
                          <a:cs typeface="Arial" panose="020B0604020202020204" pitchFamily="34" charset="0"/>
                        </a:rPr>
                        <a:t>White</a:t>
                      </a:r>
                    </a:p>
                  </a:txBody>
                  <a:tcPr/>
                </a:tc>
                <a:tc>
                  <a:txBody>
                    <a:bodyPr/>
                    <a:lstStyle/>
                    <a:p>
                      <a:endParaRPr lang="en-US" sz="1400">
                        <a:latin typeface="Arial" panose="020B0604020202020204" pitchFamily="34" charset="0"/>
                        <a:cs typeface="Arial" panose="020B0604020202020204" pitchFamily="34" charset="0"/>
                      </a:endParaRPr>
                    </a:p>
                  </a:txBody>
                  <a:tcPr/>
                </a:tc>
                <a:tc>
                  <a:txBody>
                    <a:bodyPr/>
                    <a:lstStyle/>
                    <a:p>
                      <a:endParaRPr lang="en-US"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3392417"/>
                  </a:ext>
                </a:extLst>
              </a:tr>
              <a:tr h="264332">
                <a:tc>
                  <a:txBody>
                    <a:bodyPr/>
                    <a:lstStyle/>
                    <a:p>
                      <a:r>
                        <a:rPr lang="en-US" sz="1400" dirty="0">
                          <a:latin typeface="Arial" panose="020B0604020202020204" pitchFamily="34" charset="0"/>
                          <a:cs typeface="Arial" panose="020B0604020202020204" pitchFamily="34" charset="0"/>
                        </a:rPr>
                        <a:t>Two or more races</a:t>
                      </a:r>
                    </a:p>
                  </a:txBody>
                  <a:tcP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38370531"/>
                  </a:ext>
                </a:extLst>
              </a:tr>
              <a:tr h="264332">
                <a:tc>
                  <a:txBody>
                    <a:bodyPr/>
                    <a:lstStyle/>
                    <a:p>
                      <a:r>
                        <a:rPr lang="en-US" sz="1400" dirty="0">
                          <a:latin typeface="Arial" panose="020B0604020202020204" pitchFamily="34" charset="0"/>
                          <a:cs typeface="Arial" panose="020B0604020202020204" pitchFamily="34" charset="0"/>
                        </a:rPr>
                        <a:t>Data not provided</a:t>
                      </a:r>
                    </a:p>
                  </a:txBody>
                  <a:tcP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461549"/>
                  </a:ext>
                </a:extLst>
              </a:tr>
            </a:tbl>
          </a:graphicData>
        </a:graphic>
      </p:graphicFrame>
      <p:sp>
        <p:nvSpPr>
          <p:cNvPr id="7" name="TextBox 6">
            <a:extLst>
              <a:ext uri="{FF2B5EF4-FFF2-40B4-BE49-F238E27FC236}">
                <a16:creationId xmlns:a16="http://schemas.microsoft.com/office/drawing/2014/main" id="{0819DD8F-4A89-4750-B655-431C422E0633}"/>
              </a:ext>
            </a:extLst>
          </p:cNvPr>
          <p:cNvSpPr txBox="1"/>
          <p:nvPr/>
        </p:nvSpPr>
        <p:spPr>
          <a:xfrm>
            <a:off x="6362463" y="1440207"/>
            <a:ext cx="5561816" cy="707886"/>
          </a:xfrm>
          <a:prstGeom prst="rect">
            <a:avLst/>
          </a:prstGeom>
          <a:solidFill>
            <a:srgbClr val="92D050"/>
          </a:solid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Sex – Aggregate in two groups: PreK-5</a:t>
            </a:r>
            <a:r>
              <a:rPr lang="en-US" sz="2000" baseline="30000" dirty="0">
                <a:solidFill>
                  <a:schemeClr val="bg1"/>
                </a:solidFill>
                <a:latin typeface="Arial" panose="020B0604020202020204" pitchFamily="34" charset="0"/>
                <a:cs typeface="Arial" panose="020B0604020202020204" pitchFamily="34" charset="0"/>
              </a:rPr>
              <a:t>th</a:t>
            </a:r>
            <a:r>
              <a:rPr lang="en-US" sz="2000" dirty="0">
                <a:solidFill>
                  <a:schemeClr val="bg1"/>
                </a:solidFill>
                <a:latin typeface="Arial" panose="020B0604020202020204" pitchFamily="34" charset="0"/>
                <a:cs typeface="Arial" panose="020B0604020202020204" pitchFamily="34" charset="0"/>
              </a:rPr>
              <a:t> grades into 21 APR</a:t>
            </a:r>
          </a:p>
        </p:txBody>
      </p:sp>
      <p:graphicFrame>
        <p:nvGraphicFramePr>
          <p:cNvPr id="10" name="Table 10">
            <a:extLst>
              <a:ext uri="{FF2B5EF4-FFF2-40B4-BE49-F238E27FC236}">
                <a16:creationId xmlns:a16="http://schemas.microsoft.com/office/drawing/2014/main" id="{6404B245-6573-45C9-B1E1-47A1D86E4EA9}"/>
              </a:ext>
            </a:extLst>
          </p:cNvPr>
          <p:cNvGraphicFramePr>
            <a:graphicFrameLocks noGrp="1"/>
          </p:cNvGraphicFramePr>
          <p:nvPr>
            <p:extLst>
              <p:ext uri="{D42A27DB-BD31-4B8C-83A1-F6EECF244321}">
                <p14:modId xmlns:p14="http://schemas.microsoft.com/office/powerpoint/2010/main" val="1454761616"/>
              </p:ext>
            </p:extLst>
          </p:nvPr>
        </p:nvGraphicFramePr>
        <p:xfrm>
          <a:off x="6362463" y="2362199"/>
          <a:ext cx="5533536" cy="3055592"/>
        </p:xfrm>
        <a:graphic>
          <a:graphicData uri="http://schemas.openxmlformats.org/drawingml/2006/table">
            <a:tbl>
              <a:tblPr firstRow="1" bandRow="1">
                <a:tableStyleId>{F5AB1C69-6EDB-4FF4-983F-18BD219EF322}</a:tableStyleId>
              </a:tblPr>
              <a:tblGrid>
                <a:gridCol w="2245150">
                  <a:extLst>
                    <a:ext uri="{9D8B030D-6E8A-4147-A177-3AD203B41FA5}">
                      <a16:colId xmlns:a16="http://schemas.microsoft.com/office/drawing/2014/main" val="3436210957"/>
                    </a:ext>
                  </a:extLst>
                </a:gridCol>
                <a:gridCol w="1600200">
                  <a:extLst>
                    <a:ext uri="{9D8B030D-6E8A-4147-A177-3AD203B41FA5}">
                      <a16:colId xmlns:a16="http://schemas.microsoft.com/office/drawing/2014/main" val="1513943553"/>
                    </a:ext>
                  </a:extLst>
                </a:gridCol>
                <a:gridCol w="1688186">
                  <a:extLst>
                    <a:ext uri="{9D8B030D-6E8A-4147-A177-3AD203B41FA5}">
                      <a16:colId xmlns:a16="http://schemas.microsoft.com/office/drawing/2014/main" val="2120245850"/>
                    </a:ext>
                  </a:extLst>
                </a:gridCol>
              </a:tblGrid>
              <a:tr h="763898">
                <a:tc>
                  <a:txBody>
                    <a:bodyPr/>
                    <a:lstStyle/>
                    <a:p>
                      <a:r>
                        <a:rPr lang="en-US" dirty="0"/>
                        <a:t>Sex</a:t>
                      </a:r>
                    </a:p>
                  </a:txBody>
                  <a:tcPr/>
                </a:tc>
                <a:tc>
                  <a:txBody>
                    <a:bodyPr/>
                    <a:lstStyle/>
                    <a:p>
                      <a:r>
                        <a:rPr lang="en-US" dirty="0"/>
                        <a:t>Total PreK-5th</a:t>
                      </a:r>
                    </a:p>
                  </a:txBody>
                  <a:tcPr/>
                </a:tc>
                <a:tc>
                  <a:txBody>
                    <a:bodyPr/>
                    <a:lstStyle/>
                    <a:p>
                      <a:r>
                        <a:rPr lang="en-US" dirty="0"/>
                        <a:t>Total 6</a:t>
                      </a:r>
                      <a:r>
                        <a:rPr lang="en-US" baseline="30000" dirty="0"/>
                        <a:t>th</a:t>
                      </a:r>
                      <a:r>
                        <a:rPr lang="en-US" dirty="0"/>
                        <a:t>-12th</a:t>
                      </a:r>
                    </a:p>
                  </a:txBody>
                  <a:tcPr/>
                </a:tc>
                <a:extLst>
                  <a:ext uri="{0D108BD9-81ED-4DB2-BD59-A6C34878D82A}">
                    <a16:rowId xmlns:a16="http://schemas.microsoft.com/office/drawing/2014/main" val="1422995761"/>
                  </a:ext>
                </a:extLst>
              </a:tr>
              <a:tr h="763898">
                <a:tc>
                  <a:txBody>
                    <a:bodyPr/>
                    <a:lstStyle/>
                    <a:p>
                      <a:r>
                        <a:rPr lang="en-US" dirty="0"/>
                        <a:t>Male</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871273857"/>
                  </a:ext>
                </a:extLst>
              </a:tr>
              <a:tr h="763898">
                <a:tc>
                  <a:txBody>
                    <a:bodyPr/>
                    <a:lstStyle/>
                    <a:p>
                      <a:r>
                        <a:rPr lang="en-US" dirty="0"/>
                        <a:t>Female</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926785014"/>
                  </a:ext>
                </a:extLst>
              </a:tr>
              <a:tr h="763898">
                <a:tc>
                  <a:txBody>
                    <a:bodyPr/>
                    <a:lstStyle/>
                    <a:p>
                      <a:r>
                        <a:rPr lang="en-US" dirty="0"/>
                        <a:t>Data Not Provided</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670880947"/>
                  </a:ext>
                </a:extLst>
              </a:tr>
            </a:tbl>
          </a:graphicData>
        </a:graphic>
      </p:graphicFrame>
    </p:spTree>
    <p:extLst>
      <p:ext uri="{BB962C8B-B14F-4D97-AF65-F5344CB8AC3E}">
        <p14:creationId xmlns:p14="http://schemas.microsoft.com/office/powerpoint/2010/main" val="4279109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52DFC-608B-4E03-8DBD-4F327B8C2574}"/>
              </a:ext>
            </a:extLst>
          </p:cNvPr>
          <p:cNvSpPr>
            <a:spLocks noGrp="1"/>
          </p:cNvSpPr>
          <p:nvPr>
            <p:ph type="title"/>
          </p:nvPr>
        </p:nvSpPr>
        <p:spPr>
          <a:xfrm>
            <a:off x="877920" y="381001"/>
            <a:ext cx="10171079" cy="1524000"/>
          </a:xfrm>
          <a:solidFill>
            <a:srgbClr val="7030A0"/>
          </a:solidFill>
          <a:ln>
            <a:solidFill>
              <a:schemeClr val="bg1"/>
            </a:solidFill>
          </a:ln>
        </p:spPr>
        <p:txBody>
          <a:bodyPr/>
          <a:lstStyle/>
          <a:p>
            <a:pPr algn="ctr"/>
            <a:r>
              <a:rPr lang="en-US" sz="2000" dirty="0">
                <a:solidFill>
                  <a:schemeClr val="bg1"/>
                </a:solidFill>
              </a:rPr>
              <a:t>Population Specifics </a:t>
            </a:r>
            <a:br>
              <a:rPr lang="en-US" sz="2000" dirty="0">
                <a:solidFill>
                  <a:schemeClr val="bg1"/>
                </a:solidFill>
              </a:rPr>
            </a:br>
            <a:r>
              <a:rPr lang="en-US" sz="2000" dirty="0">
                <a:solidFill>
                  <a:schemeClr val="bg1"/>
                </a:solidFill>
              </a:rPr>
              <a:t>In this section, the number of participants does not have to equal the total participants for the center. Some participants may be reported in more than one category, and some may be registered in none.</a:t>
            </a:r>
            <a:br>
              <a:rPr lang="en-US" sz="6000" dirty="0">
                <a:solidFill>
                  <a:schemeClr val="bg1"/>
                </a:solidFill>
              </a:rPr>
            </a:br>
            <a:endParaRPr lang="en-US" sz="5400" dirty="0"/>
          </a:p>
        </p:txBody>
      </p:sp>
      <p:graphicFrame>
        <p:nvGraphicFramePr>
          <p:cNvPr id="4" name="Table 8">
            <a:extLst>
              <a:ext uri="{FF2B5EF4-FFF2-40B4-BE49-F238E27FC236}">
                <a16:creationId xmlns:a16="http://schemas.microsoft.com/office/drawing/2014/main" id="{90D3DC2D-BD86-4B3A-A017-F344C47C999A}"/>
              </a:ext>
            </a:extLst>
          </p:cNvPr>
          <p:cNvGraphicFramePr>
            <a:graphicFrameLocks noGrp="1"/>
          </p:cNvGraphicFramePr>
          <p:nvPr>
            <p:extLst>
              <p:ext uri="{D42A27DB-BD31-4B8C-83A1-F6EECF244321}">
                <p14:modId xmlns:p14="http://schemas.microsoft.com/office/powerpoint/2010/main" val="2641601742"/>
              </p:ext>
            </p:extLst>
          </p:nvPr>
        </p:nvGraphicFramePr>
        <p:xfrm>
          <a:off x="990600" y="2286000"/>
          <a:ext cx="10058399" cy="3429001"/>
        </p:xfrm>
        <a:graphic>
          <a:graphicData uri="http://schemas.openxmlformats.org/drawingml/2006/table">
            <a:tbl>
              <a:tblPr firstRow="1" lastRow="1" bandRow="1">
                <a:tableStyleId>{00A15C55-8517-42AA-B614-E9B94910E393}</a:tableStyleId>
              </a:tblPr>
              <a:tblGrid>
                <a:gridCol w="3845859">
                  <a:extLst>
                    <a:ext uri="{9D8B030D-6E8A-4147-A177-3AD203B41FA5}">
                      <a16:colId xmlns:a16="http://schemas.microsoft.com/office/drawing/2014/main" val="622646128"/>
                    </a:ext>
                  </a:extLst>
                </a:gridCol>
                <a:gridCol w="3106270">
                  <a:extLst>
                    <a:ext uri="{9D8B030D-6E8A-4147-A177-3AD203B41FA5}">
                      <a16:colId xmlns:a16="http://schemas.microsoft.com/office/drawing/2014/main" val="4087337857"/>
                    </a:ext>
                  </a:extLst>
                </a:gridCol>
                <a:gridCol w="3106270">
                  <a:extLst>
                    <a:ext uri="{9D8B030D-6E8A-4147-A177-3AD203B41FA5}">
                      <a16:colId xmlns:a16="http://schemas.microsoft.com/office/drawing/2014/main" val="468336257"/>
                    </a:ext>
                  </a:extLst>
                </a:gridCol>
              </a:tblGrid>
              <a:tr h="628214">
                <a:tc>
                  <a:txBody>
                    <a:bodyPr/>
                    <a:lstStyle/>
                    <a:p>
                      <a:endParaRPr lang="en-US">
                        <a:latin typeface="Arial" panose="020B0604020202020204" pitchFamily="34" charset="0"/>
                        <a:cs typeface="Arial" panose="020B0604020202020204" pitchFamily="34" charset="0"/>
                      </a:endParaRPr>
                    </a:p>
                  </a:txBody>
                  <a:tcPr/>
                </a:tc>
                <a:tc>
                  <a:txBody>
                    <a:bodyPr/>
                    <a:lstStyle/>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Total PreK-5th</a:t>
                      </a:r>
                    </a:p>
                  </a:txBody>
                  <a:tcPr/>
                </a:tc>
                <a:tc>
                  <a:txBody>
                    <a:bodyPr/>
                    <a:lstStyle/>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Total 6</a:t>
                      </a:r>
                      <a:r>
                        <a:rPr lang="en-US" sz="1600" baseline="30000" dirty="0">
                          <a:latin typeface="Arial" panose="020B0604020202020204" pitchFamily="34" charset="0"/>
                          <a:cs typeface="Arial" panose="020B0604020202020204" pitchFamily="34" charset="0"/>
                        </a:rPr>
                        <a:t>th</a:t>
                      </a:r>
                      <a:r>
                        <a:rPr lang="en-US" sz="1600" dirty="0">
                          <a:latin typeface="Arial" panose="020B0604020202020204" pitchFamily="34" charset="0"/>
                          <a:cs typeface="Arial" panose="020B0604020202020204" pitchFamily="34" charset="0"/>
                        </a:rPr>
                        <a:t>-12th</a:t>
                      </a:r>
                    </a:p>
                  </a:txBody>
                  <a:tcPr/>
                </a:tc>
                <a:extLst>
                  <a:ext uri="{0D108BD9-81ED-4DB2-BD59-A6C34878D82A}">
                    <a16:rowId xmlns:a16="http://schemas.microsoft.com/office/drawing/2014/main" val="321581081"/>
                  </a:ext>
                </a:extLst>
              </a:tr>
              <a:tr h="636939">
                <a:tc>
                  <a:txBody>
                    <a:bodyPr/>
                    <a:lstStyle/>
                    <a:p>
                      <a:r>
                        <a:rPr lang="en-US" sz="1400" dirty="0">
                          <a:solidFill>
                            <a:schemeClr val="tx1"/>
                          </a:solidFill>
                          <a:latin typeface="Arial" panose="020B0604020202020204" pitchFamily="34" charset="0"/>
                          <a:cs typeface="Arial" panose="020B0604020202020204" pitchFamily="34" charset="0"/>
                        </a:rPr>
                        <a:t>Students with English Language Proficiency</a:t>
                      </a:r>
                    </a:p>
                  </a:txBody>
                  <a:tcPr anchor="b"/>
                </a:tc>
                <a:tc>
                  <a:txBody>
                    <a:bodyPr/>
                    <a:lstStyle/>
                    <a:p>
                      <a:endParaRPr lang="en-US" dirty="0">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72937651"/>
                  </a:ext>
                </a:extLst>
              </a:tr>
              <a:tr h="889970">
                <a:tc>
                  <a:txBody>
                    <a:bodyPr/>
                    <a:lstStyle/>
                    <a:p>
                      <a:r>
                        <a:rPr lang="en-US" sz="1400" dirty="0">
                          <a:solidFill>
                            <a:schemeClr val="tx1"/>
                          </a:solidFill>
                          <a:latin typeface="Arial" panose="020B0604020202020204" pitchFamily="34" charset="0"/>
                          <a:cs typeface="Arial" panose="020B0604020202020204" pitchFamily="34" charset="0"/>
                        </a:rPr>
                        <a:t>Students who are eligible for free or reduced-priced lunch</a:t>
                      </a:r>
                    </a:p>
                  </a:txBody>
                  <a:tcPr anchor="b"/>
                </a:tc>
                <a:tc>
                  <a:txBody>
                    <a:bodyPr/>
                    <a:lstStyle/>
                    <a:p>
                      <a:endParaRPr lang="en-US">
                        <a:latin typeface="Arial" panose="020B0604020202020204" pitchFamily="34" charset="0"/>
                        <a:cs typeface="Arial" panose="020B0604020202020204" pitchFamily="34" charset="0"/>
                      </a:endParaRPr>
                    </a:p>
                  </a:txBody>
                  <a:tcPr/>
                </a:tc>
                <a:tc>
                  <a:txBody>
                    <a:bodyPr/>
                    <a:lstStyle/>
                    <a:p>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3342355"/>
                  </a:ext>
                </a:extLst>
              </a:tr>
              <a:tr h="636939">
                <a:tc>
                  <a:txBody>
                    <a:bodyPr/>
                    <a:lstStyle/>
                    <a:p>
                      <a:r>
                        <a:rPr lang="en-US" sz="1400" dirty="0">
                          <a:solidFill>
                            <a:schemeClr val="tx1"/>
                          </a:solidFill>
                          <a:latin typeface="Arial" panose="020B0604020202020204" pitchFamily="34" charset="0"/>
                          <a:cs typeface="Arial" panose="020B0604020202020204" pitchFamily="34" charset="0"/>
                        </a:rPr>
                        <a:t>Student with special needs</a:t>
                      </a:r>
                    </a:p>
                  </a:txBody>
                  <a:tcPr anchor="b"/>
                </a:tc>
                <a:tc>
                  <a:txBody>
                    <a:bodyPr/>
                    <a:lstStyle/>
                    <a:p>
                      <a:endParaRPr lang="en-US">
                        <a:latin typeface="Arial" panose="020B0604020202020204" pitchFamily="34" charset="0"/>
                        <a:cs typeface="Arial" panose="020B0604020202020204" pitchFamily="34" charset="0"/>
                      </a:endParaRPr>
                    </a:p>
                  </a:txBody>
                  <a:tcPr/>
                </a:tc>
                <a:tc>
                  <a:txBody>
                    <a:bodyPr/>
                    <a:lstStyle/>
                    <a:p>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00394306"/>
                  </a:ext>
                </a:extLst>
              </a:tr>
              <a:tr h="636939">
                <a:tc>
                  <a:txBody>
                    <a:bodyPr/>
                    <a:lstStyle/>
                    <a:p>
                      <a:r>
                        <a:rPr lang="en-US" sz="1400" b="0" dirty="0">
                          <a:solidFill>
                            <a:schemeClr val="tx1"/>
                          </a:solidFill>
                          <a:latin typeface="Arial" panose="020B0604020202020204" pitchFamily="34" charset="0"/>
                          <a:cs typeface="Arial" panose="020B0604020202020204" pitchFamily="34" charset="0"/>
                        </a:rPr>
                        <a:t>Family members</a:t>
                      </a:r>
                    </a:p>
                  </a:txBody>
                  <a:tcPr anchor="b"/>
                </a:tc>
                <a:tc>
                  <a:txBody>
                    <a:bodyPr/>
                    <a:lstStyle/>
                    <a:p>
                      <a:endParaRPr lang="en-US" dirty="0">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27155766"/>
                  </a:ext>
                </a:extLst>
              </a:tr>
            </a:tbl>
          </a:graphicData>
        </a:graphic>
      </p:graphicFrame>
    </p:spTree>
    <p:extLst>
      <p:ext uri="{BB962C8B-B14F-4D97-AF65-F5344CB8AC3E}">
        <p14:creationId xmlns:p14="http://schemas.microsoft.com/office/powerpoint/2010/main" val="1188503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EBC58-D304-4E82-B2D7-4BE97E84EE06}"/>
              </a:ext>
            </a:extLst>
          </p:cNvPr>
          <p:cNvSpPr>
            <a:spLocks noGrp="1"/>
          </p:cNvSpPr>
          <p:nvPr>
            <p:ph type="title"/>
          </p:nvPr>
        </p:nvSpPr>
        <p:spPr>
          <a:xfrm>
            <a:off x="0" y="2514600"/>
            <a:ext cx="12191999" cy="769441"/>
          </a:xfrm>
        </p:spPr>
        <p:txBody>
          <a:bodyPr/>
          <a:lstStyle/>
          <a:p>
            <a:pPr algn="ctr"/>
            <a:r>
              <a:rPr lang="en-US" b="1" dirty="0">
                <a:solidFill>
                  <a:schemeClr val="bg1"/>
                </a:solidFill>
              </a:rPr>
              <a:t>Implementation Timeline</a:t>
            </a:r>
          </a:p>
        </p:txBody>
      </p:sp>
    </p:spTree>
    <p:extLst>
      <p:ext uri="{BB962C8B-B14F-4D97-AF65-F5344CB8AC3E}">
        <p14:creationId xmlns:p14="http://schemas.microsoft.com/office/powerpoint/2010/main" val="509913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690354" y="0"/>
            <a:ext cx="2138680" cy="6858762"/>
            <a:chOff x="9690354" y="0"/>
            <a:chExt cx="2138680" cy="6858762"/>
          </a:xfrm>
        </p:grpSpPr>
        <p:sp>
          <p:nvSpPr>
            <p:cNvPr id="3" name="object 3"/>
            <p:cNvSpPr/>
            <p:nvPr/>
          </p:nvSpPr>
          <p:spPr>
            <a:xfrm>
              <a:off x="9690354" y="0"/>
              <a:ext cx="2138680" cy="6858000"/>
            </a:xfrm>
            <a:custGeom>
              <a:avLst/>
              <a:gdLst/>
              <a:ahLst/>
              <a:cxnLst/>
              <a:rect l="l" t="t" r="r" b="b"/>
              <a:pathLst>
                <a:path w="2138679" h="6858000">
                  <a:moveTo>
                    <a:pt x="2138172" y="762"/>
                  </a:moveTo>
                  <a:lnTo>
                    <a:pt x="1433322" y="762"/>
                  </a:lnTo>
                  <a:lnTo>
                    <a:pt x="1433322" y="0"/>
                  </a:lnTo>
                  <a:lnTo>
                    <a:pt x="747522" y="0"/>
                  </a:lnTo>
                  <a:lnTo>
                    <a:pt x="747522" y="762"/>
                  </a:lnTo>
                  <a:lnTo>
                    <a:pt x="0" y="762"/>
                  </a:lnTo>
                  <a:lnTo>
                    <a:pt x="0" y="6858000"/>
                  </a:lnTo>
                  <a:lnTo>
                    <a:pt x="2138172" y="6858000"/>
                  </a:lnTo>
                  <a:lnTo>
                    <a:pt x="2138172" y="762"/>
                  </a:lnTo>
                  <a:close/>
                </a:path>
              </a:pathLst>
            </a:custGeom>
            <a:solidFill>
              <a:srgbClr val="BE0D3D"/>
            </a:solidFill>
          </p:spPr>
          <p:txBody>
            <a:bodyPr wrap="square" lIns="0" tIns="0" rIns="0" bIns="0" rtlCol="0"/>
            <a:lstStyle/>
            <a:p>
              <a:endParaRPr/>
            </a:p>
          </p:txBody>
        </p:sp>
        <p:sp>
          <p:nvSpPr>
            <p:cNvPr id="4" name="object 4"/>
            <p:cNvSpPr/>
            <p:nvPr/>
          </p:nvSpPr>
          <p:spPr>
            <a:xfrm>
              <a:off x="9690354" y="762"/>
              <a:ext cx="2138680" cy="6858000"/>
            </a:xfrm>
            <a:custGeom>
              <a:avLst/>
              <a:gdLst/>
              <a:ahLst/>
              <a:cxnLst/>
              <a:rect l="l" t="t" r="r" b="b"/>
              <a:pathLst>
                <a:path w="2138679" h="6858000">
                  <a:moveTo>
                    <a:pt x="0" y="0"/>
                  </a:moveTo>
                  <a:lnTo>
                    <a:pt x="2138172" y="0"/>
                  </a:lnTo>
                  <a:lnTo>
                    <a:pt x="2138172" y="6858000"/>
                  </a:lnTo>
                  <a:lnTo>
                    <a:pt x="0" y="6858000"/>
                  </a:lnTo>
                  <a:lnTo>
                    <a:pt x="0" y="0"/>
                  </a:lnTo>
                  <a:close/>
                </a:path>
              </a:pathLst>
            </a:custGeom>
            <a:ln w="19050">
              <a:solidFill>
                <a:srgbClr val="8B062B"/>
              </a:solidFill>
            </a:ln>
          </p:spPr>
          <p:txBody>
            <a:bodyPr wrap="square" lIns="0" tIns="0" rIns="0" bIns="0" rtlCol="0"/>
            <a:lstStyle/>
            <a:p>
              <a:endParaRPr/>
            </a:p>
          </p:txBody>
        </p:sp>
      </p:grpSp>
      <p:sp>
        <p:nvSpPr>
          <p:cNvPr id="7" name="object 7"/>
          <p:cNvSpPr txBox="1">
            <a:spLocks noGrp="1"/>
          </p:cNvSpPr>
          <p:nvPr>
            <p:ph type="title"/>
          </p:nvPr>
        </p:nvSpPr>
        <p:spPr>
          <a:xfrm>
            <a:off x="724851" y="470498"/>
            <a:ext cx="2517775" cy="665480"/>
          </a:xfrm>
          <a:prstGeom prst="rect">
            <a:avLst/>
          </a:prstGeom>
        </p:spPr>
        <p:txBody>
          <a:bodyPr vert="horz" wrap="square" lIns="0" tIns="12700" rIns="0" bIns="0" rtlCol="0">
            <a:spAutoFit/>
          </a:bodyPr>
          <a:lstStyle/>
          <a:p>
            <a:pPr marL="12700">
              <a:lnSpc>
                <a:spcPct val="100000"/>
              </a:lnSpc>
              <a:spcBef>
                <a:spcPts val="100"/>
              </a:spcBef>
            </a:pPr>
            <a:r>
              <a:rPr sz="4200" spc="-5" dirty="0"/>
              <a:t>Objectives</a:t>
            </a:r>
            <a:endParaRPr sz="4200"/>
          </a:p>
        </p:txBody>
      </p:sp>
      <p:sp>
        <p:nvSpPr>
          <p:cNvPr id="8" name="object 8"/>
          <p:cNvSpPr txBox="1"/>
          <p:nvPr/>
        </p:nvSpPr>
        <p:spPr>
          <a:xfrm>
            <a:off x="1182052" y="1951826"/>
            <a:ext cx="5960110" cy="3890168"/>
          </a:xfrm>
          <a:prstGeom prst="rect">
            <a:avLst/>
          </a:prstGeom>
        </p:spPr>
        <p:txBody>
          <a:bodyPr vert="horz" wrap="square" lIns="0" tIns="139065" rIns="0" bIns="0" rtlCol="0">
            <a:spAutoFit/>
          </a:bodyPr>
          <a:lstStyle/>
          <a:p>
            <a:pPr marL="355600" indent="-342900">
              <a:lnSpc>
                <a:spcPct val="100000"/>
              </a:lnSpc>
              <a:spcBef>
                <a:spcPts val="1095"/>
              </a:spcBef>
              <a:buClr>
                <a:srgbClr val="5F90FC"/>
              </a:buClr>
              <a:buSzPct val="79166"/>
              <a:buFont typeface="Wingdings"/>
              <a:buChar char=""/>
              <a:tabLst>
                <a:tab pos="355600" algn="l"/>
              </a:tabLst>
            </a:pPr>
            <a:r>
              <a:rPr lang="en-US" sz="2400" spc="-5" dirty="0">
                <a:solidFill>
                  <a:srgbClr val="FFFFFF"/>
                </a:solidFill>
                <a:latin typeface="Arial"/>
                <a:cs typeface="Arial"/>
              </a:rPr>
              <a:t>Introduction</a:t>
            </a:r>
          </a:p>
          <a:p>
            <a:pPr marL="355600" indent="-342900">
              <a:spcBef>
                <a:spcPts val="1095"/>
              </a:spcBef>
              <a:buClr>
                <a:srgbClr val="5F90FC"/>
              </a:buClr>
              <a:buSzPct val="79166"/>
              <a:buFont typeface="Wingdings"/>
              <a:buChar char=""/>
              <a:tabLst>
                <a:tab pos="355600" algn="l"/>
              </a:tabLst>
            </a:pPr>
            <a:r>
              <a:rPr lang="en-US" sz="2400" spc="-5" dirty="0">
                <a:solidFill>
                  <a:srgbClr val="FFFFFF"/>
                </a:solidFill>
                <a:latin typeface="Arial"/>
                <a:cs typeface="Arial"/>
              </a:rPr>
              <a:t>What</a:t>
            </a:r>
            <a:r>
              <a:rPr lang="en-US" sz="2400" spc="-30" dirty="0">
                <a:solidFill>
                  <a:srgbClr val="FFFFFF"/>
                </a:solidFill>
                <a:latin typeface="Arial"/>
                <a:cs typeface="Arial"/>
              </a:rPr>
              <a:t> </a:t>
            </a:r>
            <a:r>
              <a:rPr lang="en-US" sz="2400" spc="-5" dirty="0">
                <a:solidFill>
                  <a:srgbClr val="FFFFFF"/>
                </a:solidFill>
                <a:latin typeface="Arial"/>
                <a:cs typeface="Arial"/>
              </a:rPr>
              <a:t>is</a:t>
            </a:r>
            <a:r>
              <a:rPr lang="en-US" sz="2400" spc="-20" dirty="0">
                <a:solidFill>
                  <a:srgbClr val="FFFFFF"/>
                </a:solidFill>
                <a:latin typeface="Arial"/>
                <a:cs typeface="Arial"/>
              </a:rPr>
              <a:t> </a:t>
            </a:r>
            <a:r>
              <a:rPr lang="en-US" sz="2400" spc="-5" dirty="0">
                <a:solidFill>
                  <a:srgbClr val="FFFFFF"/>
                </a:solidFill>
                <a:latin typeface="Arial"/>
                <a:cs typeface="Arial"/>
              </a:rPr>
              <a:t>GPRA</a:t>
            </a:r>
            <a:endParaRPr lang="en-US" sz="2400" dirty="0">
              <a:latin typeface="Arial"/>
              <a:cs typeface="Arial"/>
            </a:endParaRPr>
          </a:p>
          <a:p>
            <a:pPr marL="355600" indent="-342900">
              <a:spcBef>
                <a:spcPts val="1095"/>
              </a:spcBef>
              <a:buClr>
                <a:srgbClr val="5F90FC"/>
              </a:buClr>
              <a:buSzPct val="79166"/>
              <a:buFont typeface="Wingdings"/>
              <a:buChar char=""/>
              <a:tabLst>
                <a:tab pos="355600" algn="l"/>
              </a:tabLst>
            </a:pPr>
            <a:r>
              <a:rPr lang="en-US" sz="2400" spc="-5" dirty="0">
                <a:solidFill>
                  <a:srgbClr val="FFFFFF"/>
                </a:solidFill>
                <a:latin typeface="Arial"/>
                <a:cs typeface="Arial"/>
              </a:rPr>
              <a:t>Federal “large P” verses State “small p” </a:t>
            </a:r>
            <a:endParaRPr lang="en-US" sz="2400" dirty="0">
              <a:latin typeface="Arial"/>
              <a:cs typeface="Arial"/>
            </a:endParaRPr>
          </a:p>
          <a:p>
            <a:pPr marL="355600" indent="-342900">
              <a:lnSpc>
                <a:spcPct val="100000"/>
              </a:lnSpc>
              <a:spcBef>
                <a:spcPts val="994"/>
              </a:spcBef>
              <a:buClr>
                <a:srgbClr val="5F90FC"/>
              </a:buClr>
              <a:buSzPct val="79166"/>
              <a:buFont typeface="Wingdings"/>
              <a:buChar char=""/>
              <a:tabLst>
                <a:tab pos="355600" algn="l"/>
              </a:tabLst>
            </a:pPr>
            <a:r>
              <a:rPr lang="en-US" sz="2400" spc="-5" dirty="0">
                <a:solidFill>
                  <a:srgbClr val="FFFFFF"/>
                </a:solidFill>
                <a:latin typeface="Arial"/>
                <a:cs typeface="Arial"/>
              </a:rPr>
              <a:t>New GPRA changes</a:t>
            </a:r>
          </a:p>
          <a:p>
            <a:pPr marL="355600" indent="-342900">
              <a:lnSpc>
                <a:spcPct val="100000"/>
              </a:lnSpc>
              <a:spcBef>
                <a:spcPts val="994"/>
              </a:spcBef>
              <a:buClr>
                <a:srgbClr val="5F90FC"/>
              </a:buClr>
              <a:buSzPct val="79166"/>
              <a:buFont typeface="Wingdings"/>
              <a:buChar char=""/>
              <a:tabLst>
                <a:tab pos="355600" algn="l"/>
              </a:tabLst>
            </a:pPr>
            <a:r>
              <a:rPr lang="en-US" sz="2400" spc="-5" dirty="0">
                <a:solidFill>
                  <a:srgbClr val="FFFFFF"/>
                </a:solidFill>
                <a:latin typeface="Arial"/>
                <a:cs typeface="Arial"/>
              </a:rPr>
              <a:t>Implementation Timeline</a:t>
            </a:r>
            <a:endParaRPr sz="2400" dirty="0">
              <a:latin typeface="Arial"/>
              <a:cs typeface="Arial"/>
            </a:endParaRPr>
          </a:p>
          <a:p>
            <a:pPr marL="355600" indent="-342900">
              <a:lnSpc>
                <a:spcPct val="100000"/>
              </a:lnSpc>
              <a:spcBef>
                <a:spcPts val="994"/>
              </a:spcBef>
              <a:buClr>
                <a:srgbClr val="5F90FC"/>
              </a:buClr>
              <a:buSzPct val="79166"/>
              <a:buFont typeface="Wingdings"/>
              <a:buChar char=""/>
              <a:tabLst>
                <a:tab pos="355600" algn="l"/>
              </a:tabLst>
            </a:pPr>
            <a:r>
              <a:rPr sz="2400" spc="-10" dirty="0">
                <a:solidFill>
                  <a:srgbClr val="FFFFFF"/>
                </a:solidFill>
                <a:latin typeface="Arial"/>
                <a:cs typeface="Arial"/>
              </a:rPr>
              <a:t>Review</a:t>
            </a:r>
            <a:r>
              <a:rPr sz="2400" spc="10" dirty="0">
                <a:solidFill>
                  <a:srgbClr val="FFFFFF"/>
                </a:solidFill>
                <a:latin typeface="Arial"/>
                <a:cs typeface="Arial"/>
              </a:rPr>
              <a:t> </a:t>
            </a:r>
            <a:r>
              <a:rPr lang="en-US" sz="2400" spc="10" dirty="0">
                <a:solidFill>
                  <a:srgbClr val="FFFFFF"/>
                </a:solidFill>
                <a:latin typeface="Arial"/>
                <a:cs typeface="Arial"/>
              </a:rPr>
              <a:t>the New </a:t>
            </a:r>
            <a:r>
              <a:rPr sz="2400" spc="-5" dirty="0">
                <a:solidFill>
                  <a:srgbClr val="FFFFFF"/>
                </a:solidFill>
                <a:latin typeface="Arial"/>
                <a:cs typeface="Arial"/>
              </a:rPr>
              <a:t>GPRA</a:t>
            </a:r>
            <a:r>
              <a:rPr lang="en-US" sz="2400" spc="-5" dirty="0">
                <a:solidFill>
                  <a:srgbClr val="FFFFFF"/>
                </a:solidFill>
                <a:latin typeface="Arial"/>
                <a:cs typeface="Arial"/>
              </a:rPr>
              <a:t>s</a:t>
            </a:r>
          </a:p>
          <a:p>
            <a:pPr marL="355600" indent="-342900">
              <a:lnSpc>
                <a:spcPct val="100000"/>
              </a:lnSpc>
              <a:spcBef>
                <a:spcPts val="994"/>
              </a:spcBef>
              <a:buClr>
                <a:srgbClr val="5F90FC"/>
              </a:buClr>
              <a:buSzPct val="79166"/>
              <a:buFont typeface="Wingdings"/>
              <a:buChar char=""/>
              <a:tabLst>
                <a:tab pos="355600" algn="l"/>
              </a:tabLst>
            </a:pPr>
            <a:r>
              <a:rPr lang="en-US" sz="2400" spc="-10" dirty="0">
                <a:solidFill>
                  <a:srgbClr val="FFFFFF"/>
                </a:solidFill>
                <a:latin typeface="Arial"/>
                <a:cs typeface="Arial"/>
              </a:rPr>
              <a:t>Collecting and Reporting the New GPRA Data</a:t>
            </a:r>
            <a:endParaRPr sz="2400" dirty="0">
              <a:latin typeface="Arial"/>
              <a:cs typeface="Arial"/>
            </a:endParaRPr>
          </a:p>
        </p:txBody>
      </p:sp>
      <p:pic>
        <p:nvPicPr>
          <p:cNvPr id="9" name="Picture 2">
            <a:extLst>
              <a:ext uri="{FF2B5EF4-FFF2-40B4-BE49-F238E27FC236}">
                <a16:creationId xmlns:a16="http://schemas.microsoft.com/office/drawing/2014/main" id="{9E386D17-6A78-403D-9C60-15D7F6C6D4A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9803137" y="183478"/>
            <a:ext cx="1957412" cy="19049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76400A9F-051F-4F23-B84F-B60973AC1C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7194" y="2437178"/>
            <a:ext cx="1905000" cy="190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1" name="object 8">
            <a:extLst>
              <a:ext uri="{FF2B5EF4-FFF2-40B4-BE49-F238E27FC236}">
                <a16:creationId xmlns:a16="http://schemas.microsoft.com/office/drawing/2014/main" id="{A627B185-ED27-47F6-B97D-AA3E860735DF}"/>
              </a:ext>
            </a:extLst>
          </p:cNvPr>
          <p:cNvPicPr/>
          <p:nvPr/>
        </p:nvPicPr>
        <p:blipFill>
          <a:blip r:embed="rId5" cstate="print"/>
          <a:stretch>
            <a:fillRect/>
          </a:stretch>
        </p:blipFill>
        <p:spPr>
          <a:xfrm>
            <a:off x="9863048" y="4629899"/>
            <a:ext cx="1793292" cy="2023721"/>
          </a:xfrm>
          <a:prstGeom prst="roundRect">
            <a:avLst>
              <a:gd name="adj" fmla="val 16667"/>
            </a:avLst>
          </a:prstGeom>
          <a:solidFill>
            <a:schemeClr val="bg1"/>
          </a:solidFill>
          <a:ln>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F7294-2834-4D0B-9B76-C48CFED850FD}"/>
              </a:ext>
            </a:extLst>
          </p:cNvPr>
          <p:cNvSpPr>
            <a:spLocks noGrp="1"/>
          </p:cNvSpPr>
          <p:nvPr>
            <p:ph type="title"/>
          </p:nvPr>
        </p:nvSpPr>
        <p:spPr>
          <a:xfrm>
            <a:off x="304800" y="873404"/>
            <a:ext cx="11582401" cy="769441"/>
          </a:xfrm>
        </p:spPr>
        <p:txBody>
          <a:bodyPr/>
          <a:lstStyle/>
          <a:p>
            <a:pPr algn="ctr"/>
            <a:r>
              <a:rPr lang="en-US" b="1" dirty="0"/>
              <a:t>Implementation Timeline</a:t>
            </a:r>
          </a:p>
        </p:txBody>
      </p:sp>
      <p:graphicFrame>
        <p:nvGraphicFramePr>
          <p:cNvPr id="3" name="Table 2">
            <a:extLst>
              <a:ext uri="{FF2B5EF4-FFF2-40B4-BE49-F238E27FC236}">
                <a16:creationId xmlns:a16="http://schemas.microsoft.com/office/drawing/2014/main" id="{8341AABC-D79E-4F54-89D2-682F3875B76D}"/>
              </a:ext>
            </a:extLst>
          </p:cNvPr>
          <p:cNvGraphicFramePr>
            <a:graphicFrameLocks noGrp="1"/>
          </p:cNvGraphicFramePr>
          <p:nvPr>
            <p:extLst>
              <p:ext uri="{D42A27DB-BD31-4B8C-83A1-F6EECF244321}">
                <p14:modId xmlns:p14="http://schemas.microsoft.com/office/powerpoint/2010/main" val="3318007029"/>
              </p:ext>
            </p:extLst>
          </p:nvPr>
        </p:nvGraphicFramePr>
        <p:xfrm>
          <a:off x="304800" y="1828800"/>
          <a:ext cx="11582401" cy="4000881"/>
        </p:xfrm>
        <a:graphic>
          <a:graphicData uri="http://schemas.openxmlformats.org/drawingml/2006/table">
            <a:tbl>
              <a:tblPr firstRow="1" bandRow="1">
                <a:tableStyleId>{22838BEF-8BB2-4498-84A7-C5851F593DF1}</a:tableStyleId>
              </a:tblPr>
              <a:tblGrid>
                <a:gridCol w="2220303">
                  <a:extLst>
                    <a:ext uri="{9D8B030D-6E8A-4147-A177-3AD203B41FA5}">
                      <a16:colId xmlns:a16="http://schemas.microsoft.com/office/drawing/2014/main" val="3891826647"/>
                    </a:ext>
                  </a:extLst>
                </a:gridCol>
                <a:gridCol w="2338047">
                  <a:extLst>
                    <a:ext uri="{9D8B030D-6E8A-4147-A177-3AD203B41FA5}">
                      <a16:colId xmlns:a16="http://schemas.microsoft.com/office/drawing/2014/main" val="2671625109"/>
                    </a:ext>
                  </a:extLst>
                </a:gridCol>
                <a:gridCol w="3263173">
                  <a:extLst>
                    <a:ext uri="{9D8B030D-6E8A-4147-A177-3AD203B41FA5}">
                      <a16:colId xmlns:a16="http://schemas.microsoft.com/office/drawing/2014/main" val="2968493409"/>
                    </a:ext>
                  </a:extLst>
                </a:gridCol>
                <a:gridCol w="3760878">
                  <a:extLst>
                    <a:ext uri="{9D8B030D-6E8A-4147-A177-3AD203B41FA5}">
                      <a16:colId xmlns:a16="http://schemas.microsoft.com/office/drawing/2014/main" val="3500634213"/>
                    </a:ext>
                  </a:extLst>
                </a:gridCol>
              </a:tblGrid>
              <a:tr h="499524">
                <a:tc>
                  <a:txBody>
                    <a:bodyPr/>
                    <a:lstStyle/>
                    <a:p>
                      <a:pPr algn="ctr"/>
                      <a:r>
                        <a:rPr lang="en-US" sz="2400" dirty="0">
                          <a:latin typeface="Arial" panose="020B0604020202020204" pitchFamily="34" charset="0"/>
                          <a:cs typeface="Arial" panose="020B0604020202020204" pitchFamily="34" charset="0"/>
                        </a:rPr>
                        <a:t>Academic Year</a:t>
                      </a:r>
                    </a:p>
                  </a:txBody>
                  <a:tcPr anchor="ctr"/>
                </a:tc>
                <a:tc>
                  <a:txBody>
                    <a:bodyPr/>
                    <a:lstStyle/>
                    <a:p>
                      <a:pPr algn="ctr"/>
                      <a:r>
                        <a:rPr lang="en-US" sz="2400" dirty="0">
                          <a:latin typeface="Arial" panose="020B0604020202020204" pitchFamily="34" charset="0"/>
                          <a:cs typeface="Arial" panose="020B0604020202020204" pitchFamily="34" charset="0"/>
                        </a:rPr>
                        <a:t>Collection</a:t>
                      </a:r>
                    </a:p>
                  </a:txBody>
                  <a:tcPr anchor="ctr"/>
                </a:tc>
                <a:tc>
                  <a:txBody>
                    <a:bodyPr/>
                    <a:lstStyle/>
                    <a:p>
                      <a:pPr algn="ctr"/>
                      <a:r>
                        <a:rPr lang="en-US" sz="2400" dirty="0">
                          <a:latin typeface="Arial" panose="020B0604020202020204" pitchFamily="34" charset="0"/>
                          <a:cs typeface="Arial" panose="020B0604020202020204" pitchFamily="34" charset="0"/>
                        </a:rPr>
                        <a:t>APR Data Entry/</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Reporting</a:t>
                      </a:r>
                    </a:p>
                  </a:txBody>
                  <a:tcPr anchor="ctr"/>
                </a:tc>
                <a:tc>
                  <a:txBody>
                    <a:bodyPr/>
                    <a:lstStyle/>
                    <a:p>
                      <a:pPr algn="ctr"/>
                      <a:r>
                        <a:rPr lang="en-US" sz="2400" dirty="0">
                          <a:latin typeface="Arial" panose="020B0604020202020204" pitchFamily="34" charset="0"/>
                          <a:cs typeface="Arial" panose="020B0604020202020204" pitchFamily="34" charset="0"/>
                        </a:rPr>
                        <a:t>Support</a:t>
                      </a:r>
                    </a:p>
                  </a:txBody>
                  <a:tcPr anchor="ctr"/>
                </a:tc>
                <a:extLst>
                  <a:ext uri="{0D108BD9-81ED-4DB2-BD59-A6C34878D82A}">
                    <a16:rowId xmlns:a16="http://schemas.microsoft.com/office/drawing/2014/main" val="3411802181"/>
                  </a:ext>
                </a:extLst>
              </a:tr>
              <a:tr h="1349121">
                <a:tc>
                  <a:txBody>
                    <a:bodyPr/>
                    <a:lstStyle/>
                    <a:p>
                      <a:pPr algn="ctr"/>
                      <a:r>
                        <a:rPr lang="en-US" sz="1800" dirty="0">
                          <a:solidFill>
                            <a:srgbClr val="171838"/>
                          </a:solidFill>
                          <a:latin typeface="Arial" panose="020B0604020202020204" pitchFamily="34" charset="0"/>
                          <a:cs typeface="Arial" panose="020B0604020202020204" pitchFamily="34" charset="0"/>
                        </a:rPr>
                        <a:t>2020 - 2021</a:t>
                      </a:r>
                    </a:p>
                  </a:txBody>
                  <a:tcPr anchor="ctr"/>
                </a:tc>
                <a:tc>
                  <a:txBody>
                    <a:bodyPr/>
                    <a:lstStyle/>
                    <a:p>
                      <a:pPr algn="ctr"/>
                      <a:r>
                        <a:rPr lang="en-US" sz="1800" dirty="0">
                          <a:solidFill>
                            <a:srgbClr val="171838"/>
                          </a:solidFill>
                          <a:latin typeface="Arial" panose="020B0604020202020204" pitchFamily="34" charset="0"/>
                          <a:cs typeface="Arial" panose="020B0604020202020204" pitchFamily="34" charset="0"/>
                        </a:rPr>
                        <a:t>Old GPRA</a:t>
                      </a:r>
                    </a:p>
                  </a:txBody>
                  <a:tcPr anchor="ctr"/>
                </a:tc>
                <a:tc>
                  <a:txBody>
                    <a:bodyPr/>
                    <a:lstStyle/>
                    <a:p>
                      <a:pPr algn="ctr"/>
                      <a:r>
                        <a:rPr lang="en-US" sz="1800" dirty="0">
                          <a:solidFill>
                            <a:srgbClr val="171838"/>
                          </a:solidFill>
                          <a:latin typeface="Arial" panose="020B0604020202020204" pitchFamily="34" charset="0"/>
                          <a:cs typeface="Arial" panose="020B0604020202020204" pitchFamily="34" charset="0"/>
                        </a:rPr>
                        <a:t>Old GPRA</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rgbClr val="171838"/>
                          </a:solidFill>
                          <a:effectLst/>
                          <a:latin typeface="Arial" panose="020B0604020202020204" pitchFamily="34" charset="0"/>
                          <a:cs typeface="Arial" panose="020B0604020202020204" pitchFamily="34" charset="0"/>
                        </a:rPr>
                        <a:t>Prepare to start collecting new GPRA in your State; training and support will be available throughout the year </a:t>
                      </a:r>
                      <a:endParaRPr lang="en-US" sz="1800" kern="1200" dirty="0">
                        <a:solidFill>
                          <a:srgbClr val="171838"/>
                        </a:solidFill>
                        <a:effectLst/>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3822513323"/>
                  </a:ext>
                </a:extLst>
              </a:tr>
              <a:tr h="850151">
                <a:tc>
                  <a:txBody>
                    <a:bodyPr/>
                    <a:lstStyle/>
                    <a:p>
                      <a:pPr algn="ctr"/>
                      <a:r>
                        <a:rPr lang="en-US" sz="1800" dirty="0">
                          <a:solidFill>
                            <a:srgbClr val="171838"/>
                          </a:solidFill>
                          <a:latin typeface="Arial" panose="020B0604020202020204" pitchFamily="34" charset="0"/>
                          <a:cs typeface="Arial" panose="020B0604020202020204" pitchFamily="34" charset="0"/>
                        </a:rPr>
                        <a:t>2021 - 2022</a:t>
                      </a:r>
                    </a:p>
                  </a:txBody>
                  <a:tcPr anchor="ctr"/>
                </a:tc>
                <a:tc>
                  <a:txBody>
                    <a:bodyPr/>
                    <a:lstStyle/>
                    <a:p>
                      <a:pPr algn="ctr"/>
                      <a:r>
                        <a:rPr lang="en-US" sz="1800" dirty="0">
                          <a:solidFill>
                            <a:srgbClr val="171838"/>
                          </a:solidFill>
                          <a:latin typeface="Arial" panose="020B0604020202020204" pitchFamily="34" charset="0"/>
                          <a:cs typeface="Arial" panose="020B0604020202020204" pitchFamily="34" charset="0"/>
                        </a:rPr>
                        <a:t>New GPRA</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rgbClr val="171838"/>
                          </a:solidFill>
                          <a:effectLst/>
                          <a:latin typeface="Arial" panose="020B0604020202020204" pitchFamily="34" charset="0"/>
                          <a:cs typeface="Arial" panose="020B0604020202020204" pitchFamily="34" charset="0"/>
                        </a:rPr>
                        <a:t>Old GPRA</a:t>
                      </a:r>
                      <a:br>
                        <a:rPr lang="en-US" sz="1800" kern="1200" dirty="0">
                          <a:solidFill>
                            <a:srgbClr val="171838"/>
                          </a:solidFill>
                          <a:effectLst/>
                          <a:latin typeface="Arial" panose="020B0604020202020204" pitchFamily="34" charset="0"/>
                          <a:cs typeface="Arial" panose="020B0604020202020204" pitchFamily="34" charset="0"/>
                        </a:rPr>
                      </a:br>
                      <a:r>
                        <a:rPr lang="en-US" sz="1800" kern="1200" dirty="0">
                          <a:solidFill>
                            <a:srgbClr val="171838"/>
                          </a:solidFill>
                          <a:effectLst/>
                          <a:latin typeface="Arial" panose="020B0604020202020204" pitchFamily="34" charset="0"/>
                          <a:cs typeface="Arial" panose="020B0604020202020204" pitchFamily="34" charset="0"/>
                        </a:rPr>
                        <a:t>(from 2020-2021 school year) </a:t>
                      </a:r>
                    </a:p>
                    <a:p>
                      <a:pPr algn="ctr"/>
                      <a:endParaRPr lang="en-US" sz="1800" dirty="0">
                        <a:solidFill>
                          <a:srgbClr val="171838"/>
                        </a:solidFill>
                        <a:latin typeface="Arial" panose="020B0604020202020204" pitchFamily="34" charset="0"/>
                        <a:cs typeface="Arial" panose="020B0604020202020204"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rgbClr val="171838"/>
                          </a:solidFill>
                          <a:effectLst/>
                          <a:latin typeface="Arial" panose="020B0604020202020204" pitchFamily="34" charset="0"/>
                          <a:cs typeface="Arial" panose="020B0604020202020204" pitchFamily="34" charset="0"/>
                        </a:rPr>
                        <a:t>Continue attending training and check ins for high quality data validity under new GPRA </a:t>
                      </a:r>
                      <a:endParaRPr lang="en-US" sz="1800" kern="1200" dirty="0">
                        <a:solidFill>
                          <a:srgbClr val="171838"/>
                        </a:solidFill>
                        <a:effectLst/>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2021470894"/>
                  </a:ext>
                </a:extLst>
              </a:tr>
              <a:tr h="850151">
                <a:tc>
                  <a:txBody>
                    <a:bodyPr/>
                    <a:lstStyle/>
                    <a:p>
                      <a:pPr algn="ctr"/>
                      <a:r>
                        <a:rPr lang="en-US" sz="1800" dirty="0">
                          <a:solidFill>
                            <a:srgbClr val="171838"/>
                          </a:solidFill>
                          <a:latin typeface="Arial" panose="020B0604020202020204" pitchFamily="34" charset="0"/>
                          <a:cs typeface="Arial" panose="020B0604020202020204" pitchFamily="34" charset="0"/>
                        </a:rPr>
                        <a:t>2022 - 2023</a:t>
                      </a:r>
                    </a:p>
                  </a:txBody>
                  <a:tcPr anchor="ctr"/>
                </a:tc>
                <a:tc>
                  <a:txBody>
                    <a:bodyPr/>
                    <a:lstStyle/>
                    <a:p>
                      <a:pPr algn="ctr"/>
                      <a:r>
                        <a:rPr lang="en-US" sz="1800" dirty="0">
                          <a:solidFill>
                            <a:srgbClr val="171838"/>
                          </a:solidFill>
                          <a:latin typeface="Arial" panose="020B0604020202020204" pitchFamily="34" charset="0"/>
                          <a:cs typeface="Arial" panose="020B0604020202020204" pitchFamily="34" charset="0"/>
                        </a:rPr>
                        <a:t>New GPRA</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rgbClr val="171838"/>
                          </a:solidFill>
                          <a:effectLst/>
                          <a:latin typeface="Arial" panose="020B0604020202020204" pitchFamily="34" charset="0"/>
                          <a:cs typeface="Arial" panose="020B0604020202020204" pitchFamily="34" charset="0"/>
                        </a:rPr>
                        <a:t>New GPRA</a:t>
                      </a:r>
                      <a:br>
                        <a:rPr lang="en-US" sz="1800" kern="1200" dirty="0">
                          <a:solidFill>
                            <a:srgbClr val="171838"/>
                          </a:solidFill>
                          <a:effectLst/>
                          <a:latin typeface="Arial" panose="020B0604020202020204" pitchFamily="34" charset="0"/>
                          <a:cs typeface="Arial" panose="020B0604020202020204" pitchFamily="34" charset="0"/>
                        </a:rPr>
                      </a:br>
                      <a:r>
                        <a:rPr lang="en-US" sz="1800" kern="1200" dirty="0">
                          <a:solidFill>
                            <a:srgbClr val="171838"/>
                          </a:solidFill>
                          <a:effectLst/>
                          <a:latin typeface="Arial" panose="020B0604020202020204" pitchFamily="34" charset="0"/>
                          <a:cs typeface="Arial" panose="020B0604020202020204" pitchFamily="34" charset="0"/>
                        </a:rPr>
                        <a:t>(from 2021-2022 school year)</a:t>
                      </a:r>
                    </a:p>
                    <a:p>
                      <a:pPr algn="ctr"/>
                      <a:endParaRPr lang="en-US" sz="1800" dirty="0">
                        <a:solidFill>
                          <a:srgbClr val="171838"/>
                        </a:solidFill>
                        <a:latin typeface="Arial" panose="020B0604020202020204" pitchFamily="34" charset="0"/>
                        <a:cs typeface="Arial" panose="020B0604020202020204"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rgbClr val="171838"/>
                          </a:solidFill>
                          <a:effectLst/>
                          <a:latin typeface="Arial" panose="020B0604020202020204" pitchFamily="34" charset="0"/>
                          <a:cs typeface="Arial" panose="020B0604020202020204" pitchFamily="34" charset="0"/>
                        </a:rPr>
                        <a:t>Ongoing support and training for data entry and collection of new GPRA </a:t>
                      </a:r>
                      <a:endParaRPr lang="en-US" sz="1800" kern="1200" dirty="0">
                        <a:solidFill>
                          <a:srgbClr val="171838"/>
                        </a:solidFill>
                        <a:effectLst/>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626152376"/>
                  </a:ext>
                </a:extLst>
              </a:tr>
            </a:tbl>
          </a:graphicData>
        </a:graphic>
      </p:graphicFrame>
    </p:spTree>
    <p:extLst>
      <p:ext uri="{BB962C8B-B14F-4D97-AF65-F5344CB8AC3E}">
        <p14:creationId xmlns:p14="http://schemas.microsoft.com/office/powerpoint/2010/main" val="1441318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D0CF406-F669-4485-AC53-65D43568CEC4}"/>
              </a:ext>
            </a:extLst>
          </p:cNvPr>
          <p:cNvGraphicFramePr>
            <a:graphicFrameLocks noGrp="1"/>
          </p:cNvGraphicFramePr>
          <p:nvPr>
            <p:extLst>
              <p:ext uri="{D42A27DB-BD31-4B8C-83A1-F6EECF244321}">
                <p14:modId xmlns:p14="http://schemas.microsoft.com/office/powerpoint/2010/main" val="766751004"/>
              </p:ext>
            </p:extLst>
          </p:nvPr>
        </p:nvGraphicFramePr>
        <p:xfrm>
          <a:off x="1182689" y="2078039"/>
          <a:ext cx="6970710" cy="4179478"/>
        </p:xfrm>
        <a:graphic>
          <a:graphicData uri="http://schemas.openxmlformats.org/drawingml/2006/table">
            <a:tbl>
              <a:tblPr firstRow="1" bandRow="1">
                <a:tableStyleId>{22838BEF-8BB2-4498-84A7-C5851F593DF1}</a:tableStyleId>
              </a:tblPr>
              <a:tblGrid>
                <a:gridCol w="2323570">
                  <a:extLst>
                    <a:ext uri="{9D8B030D-6E8A-4147-A177-3AD203B41FA5}">
                      <a16:colId xmlns:a16="http://schemas.microsoft.com/office/drawing/2014/main" val="3166216992"/>
                    </a:ext>
                  </a:extLst>
                </a:gridCol>
                <a:gridCol w="2323570">
                  <a:extLst>
                    <a:ext uri="{9D8B030D-6E8A-4147-A177-3AD203B41FA5}">
                      <a16:colId xmlns:a16="http://schemas.microsoft.com/office/drawing/2014/main" val="1319782948"/>
                    </a:ext>
                  </a:extLst>
                </a:gridCol>
                <a:gridCol w="2323570">
                  <a:extLst>
                    <a:ext uri="{9D8B030D-6E8A-4147-A177-3AD203B41FA5}">
                      <a16:colId xmlns:a16="http://schemas.microsoft.com/office/drawing/2014/main" val="4239194024"/>
                    </a:ext>
                  </a:extLst>
                </a:gridCol>
              </a:tblGrid>
              <a:tr h="775587">
                <a:tc>
                  <a:txBody>
                    <a:bodyPr/>
                    <a:lstStyle/>
                    <a:p>
                      <a:pPr algn="ctr"/>
                      <a:r>
                        <a:rPr lang="en-US" sz="2400" dirty="0">
                          <a:latin typeface="Arial" panose="020B0604020202020204" pitchFamily="34" charset="0"/>
                          <a:cs typeface="Arial" panose="020B0604020202020204" pitchFamily="34" charset="0"/>
                        </a:rPr>
                        <a:t>Time Period</a:t>
                      </a:r>
                    </a:p>
                  </a:txBody>
                  <a:tcPr anchor="ctr"/>
                </a:tc>
                <a:tc>
                  <a:txBody>
                    <a:bodyPr/>
                    <a:lstStyle/>
                    <a:p>
                      <a:pPr algn="ctr"/>
                      <a:r>
                        <a:rPr lang="en-US" sz="2400" dirty="0">
                          <a:latin typeface="Arial" panose="020B0604020202020204" pitchFamily="34" charset="0"/>
                          <a:cs typeface="Arial" panose="020B0604020202020204" pitchFamily="34" charset="0"/>
                        </a:rPr>
                        <a:t>Collection</a:t>
                      </a:r>
                    </a:p>
                  </a:txBody>
                  <a:tcPr anchor="ctr"/>
                </a:tc>
                <a:tc>
                  <a:txBody>
                    <a:bodyPr/>
                    <a:lstStyle/>
                    <a:p>
                      <a:pPr algn="ctr"/>
                      <a:r>
                        <a:rPr lang="en-US" sz="2400" dirty="0">
                          <a:latin typeface="Arial" panose="020B0604020202020204" pitchFamily="34" charset="0"/>
                          <a:cs typeface="Arial" panose="020B0604020202020204" pitchFamily="34" charset="0"/>
                        </a:rPr>
                        <a:t>Data Entry/</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Reporting</a:t>
                      </a:r>
                    </a:p>
                  </a:txBody>
                  <a:tcPr anchor="ctr"/>
                </a:tc>
                <a:extLst>
                  <a:ext uri="{0D108BD9-81ED-4DB2-BD59-A6C34878D82A}">
                    <a16:rowId xmlns:a16="http://schemas.microsoft.com/office/drawing/2014/main" val="1581746294"/>
                  </a:ext>
                </a:extLst>
              </a:tr>
              <a:tr h="946739">
                <a:tc>
                  <a:txBody>
                    <a:bodyPr/>
                    <a:lstStyle/>
                    <a:p>
                      <a:pPr algn="ctr"/>
                      <a:r>
                        <a:rPr lang="en-US" sz="1800" dirty="0">
                          <a:solidFill>
                            <a:srgbClr val="171838"/>
                          </a:solidFill>
                          <a:latin typeface="Arial" panose="020B0604020202020204" pitchFamily="34" charset="0"/>
                          <a:cs typeface="Arial" panose="020B0604020202020204" pitchFamily="34" charset="0"/>
                        </a:rPr>
                        <a:t>Summer 2021</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kern="1200" dirty="0">
                          <a:solidFill>
                            <a:srgbClr val="171838"/>
                          </a:solidFill>
                          <a:effectLst/>
                          <a:latin typeface="Arial" panose="020B0604020202020204" pitchFamily="34" charset="0"/>
                          <a:cs typeface="Arial" panose="020B0604020202020204" pitchFamily="34" charset="0"/>
                        </a:rPr>
                        <a:t>If you have summer programming, </a:t>
                      </a:r>
                      <a:r>
                        <a:rPr lang="en-US" sz="1800" u="sng" kern="1200" dirty="0">
                          <a:solidFill>
                            <a:srgbClr val="171838"/>
                          </a:solidFill>
                          <a:effectLst/>
                          <a:latin typeface="Arial" panose="020B0604020202020204" pitchFamily="34" charset="0"/>
                          <a:cs typeface="Arial" panose="020B0604020202020204" pitchFamily="34" charset="0"/>
                        </a:rPr>
                        <a:t>collect new GPRA data</a:t>
                      </a:r>
                      <a:endParaRPr lang="en-US" sz="1800" u="sng" kern="1200" dirty="0">
                        <a:solidFill>
                          <a:srgbClr val="171838"/>
                        </a:solidFill>
                        <a:effectLst/>
                        <a:latin typeface="Arial" panose="020B0604020202020204" pitchFamily="34" charset="0"/>
                        <a:ea typeface="+mn-ea"/>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kern="1200" dirty="0">
                          <a:solidFill>
                            <a:srgbClr val="171838"/>
                          </a:solidFill>
                          <a:effectLst/>
                          <a:latin typeface="Arial" panose="020B0604020202020204" pitchFamily="34" charset="0"/>
                          <a:cs typeface="Arial" panose="020B0604020202020204" pitchFamily="34" charset="0"/>
                        </a:rPr>
                        <a:t>Old GPRA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kern="1200" dirty="0">
                          <a:solidFill>
                            <a:srgbClr val="171838"/>
                          </a:solidFill>
                          <a:effectLst/>
                          <a:latin typeface="Arial" panose="020B0604020202020204" pitchFamily="34" charset="0"/>
                          <a:cs typeface="Arial" panose="020B0604020202020204" pitchFamily="34" charset="0"/>
                        </a:rPr>
                        <a:t>(from 2020-2021 school year) </a:t>
                      </a:r>
                      <a:endParaRPr lang="en-US" sz="1800" kern="1200" dirty="0">
                        <a:solidFill>
                          <a:srgbClr val="171838"/>
                        </a:solidFill>
                        <a:effectLst/>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2822515672"/>
                  </a:ext>
                </a:extLst>
              </a:tr>
              <a:tr h="946739">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kern="1200" dirty="0">
                          <a:solidFill>
                            <a:srgbClr val="171838"/>
                          </a:solidFill>
                          <a:effectLst/>
                          <a:latin typeface="Arial" panose="020B0604020202020204" pitchFamily="34" charset="0"/>
                          <a:cs typeface="Arial" panose="020B0604020202020204" pitchFamily="34" charset="0"/>
                        </a:rPr>
                        <a:t>Fall 2021</a:t>
                      </a:r>
                      <a:endParaRPr lang="en-US" sz="1800" kern="1200" dirty="0">
                        <a:solidFill>
                          <a:srgbClr val="171838"/>
                        </a:solidFill>
                        <a:effectLst/>
                        <a:latin typeface="Arial" panose="020B0604020202020204" pitchFamily="34" charset="0"/>
                        <a:ea typeface="+mn-ea"/>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kern="1200" dirty="0">
                          <a:solidFill>
                            <a:srgbClr val="171838"/>
                          </a:solidFill>
                          <a:effectLst/>
                          <a:latin typeface="Arial" panose="020B0604020202020204" pitchFamily="34" charset="0"/>
                          <a:cs typeface="Arial" panose="020B0604020202020204" pitchFamily="34" charset="0"/>
                        </a:rPr>
                        <a:t>New GPRA </a:t>
                      </a:r>
                      <a:endParaRPr lang="en-US" sz="1800" kern="1200" dirty="0">
                        <a:solidFill>
                          <a:srgbClr val="171838"/>
                        </a:solidFill>
                        <a:effectLst/>
                        <a:latin typeface="Arial" panose="020B0604020202020204" pitchFamily="34" charset="0"/>
                        <a:ea typeface="+mn-ea"/>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kern="1200" dirty="0">
                          <a:solidFill>
                            <a:srgbClr val="171838"/>
                          </a:solidFill>
                          <a:effectLst/>
                          <a:latin typeface="Arial" panose="020B0604020202020204" pitchFamily="34" charset="0"/>
                          <a:cs typeface="Arial" panose="020B0604020202020204" pitchFamily="34" charset="0"/>
                        </a:rPr>
                        <a:t>Old GPRA</a:t>
                      </a:r>
                      <a:br>
                        <a:rPr lang="en-US" sz="1800" kern="1200" dirty="0">
                          <a:solidFill>
                            <a:srgbClr val="171838"/>
                          </a:solidFill>
                          <a:effectLst/>
                          <a:latin typeface="Arial" panose="020B0604020202020204" pitchFamily="34" charset="0"/>
                          <a:cs typeface="Arial" panose="020B0604020202020204" pitchFamily="34" charset="0"/>
                        </a:rPr>
                      </a:br>
                      <a:r>
                        <a:rPr lang="en-US" sz="1800" kern="1200" dirty="0">
                          <a:solidFill>
                            <a:srgbClr val="171838"/>
                          </a:solidFill>
                          <a:effectLst/>
                          <a:latin typeface="Arial" panose="020B0604020202020204" pitchFamily="34" charset="0"/>
                          <a:cs typeface="Arial" panose="020B0604020202020204" pitchFamily="34" charset="0"/>
                        </a:rPr>
                        <a:t>(from 2020-2021 school year) </a:t>
                      </a:r>
                      <a:endParaRPr lang="en-US" sz="1800" kern="1200" dirty="0">
                        <a:solidFill>
                          <a:srgbClr val="171838"/>
                        </a:solidFill>
                        <a:effectLst/>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2481451085"/>
                  </a:ext>
                </a:extLst>
              </a:tr>
              <a:tr h="1120292">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kern="1200" dirty="0">
                          <a:solidFill>
                            <a:srgbClr val="171838"/>
                          </a:solidFill>
                          <a:effectLst/>
                          <a:latin typeface="Arial" panose="020B0604020202020204" pitchFamily="34" charset="0"/>
                          <a:cs typeface="Arial" panose="020B0604020202020204" pitchFamily="34" charset="0"/>
                        </a:rPr>
                        <a:t>Spring 2022</a:t>
                      </a:r>
                      <a:endParaRPr lang="en-US" sz="1800" kern="1200" dirty="0">
                        <a:solidFill>
                          <a:srgbClr val="171838"/>
                        </a:solidFill>
                        <a:effectLst/>
                        <a:latin typeface="Arial" panose="020B0604020202020204" pitchFamily="34" charset="0"/>
                        <a:ea typeface="+mn-ea"/>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kern="1200" dirty="0">
                          <a:solidFill>
                            <a:srgbClr val="171838"/>
                          </a:solidFill>
                          <a:effectLst/>
                          <a:latin typeface="Arial" panose="020B0604020202020204" pitchFamily="34" charset="0"/>
                          <a:cs typeface="Arial" panose="020B0604020202020204" pitchFamily="34" charset="0"/>
                        </a:rPr>
                        <a:t>New GPRA</a:t>
                      </a:r>
                      <a:endParaRPr lang="en-US" sz="1800" kern="1200" dirty="0">
                        <a:solidFill>
                          <a:srgbClr val="171838"/>
                        </a:solidFill>
                        <a:effectLst/>
                        <a:latin typeface="Arial" panose="020B0604020202020204" pitchFamily="34" charset="0"/>
                        <a:ea typeface="+mn-ea"/>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kern="1200" dirty="0">
                          <a:solidFill>
                            <a:srgbClr val="171838"/>
                          </a:solidFill>
                          <a:effectLst/>
                          <a:latin typeface="Arial" panose="020B0604020202020204" pitchFamily="34" charset="0"/>
                          <a:cs typeface="Arial" panose="020B0604020202020204" pitchFamily="34" charset="0"/>
                        </a:rPr>
                        <a:t>When system opens, you will begin reporting your New GPRA data for first time. </a:t>
                      </a:r>
                      <a:endParaRPr lang="en-US" sz="1800" kern="1200" dirty="0">
                        <a:solidFill>
                          <a:srgbClr val="171838"/>
                        </a:solidFill>
                        <a:effectLst/>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3171630250"/>
                  </a:ext>
                </a:extLst>
              </a:tr>
            </a:tbl>
          </a:graphicData>
        </a:graphic>
      </p:graphicFrame>
      <p:sp>
        <p:nvSpPr>
          <p:cNvPr id="4" name="TextBox 3">
            <a:extLst>
              <a:ext uri="{FF2B5EF4-FFF2-40B4-BE49-F238E27FC236}">
                <a16:creationId xmlns:a16="http://schemas.microsoft.com/office/drawing/2014/main" id="{B4316BEE-E91A-46E8-8278-7B9DB824B8CC}"/>
              </a:ext>
            </a:extLst>
          </p:cNvPr>
          <p:cNvSpPr txBox="1"/>
          <p:nvPr/>
        </p:nvSpPr>
        <p:spPr>
          <a:xfrm>
            <a:off x="304800" y="533400"/>
            <a:ext cx="11582400" cy="707886"/>
          </a:xfrm>
          <a:prstGeom prst="rect">
            <a:avLst/>
          </a:prstGeom>
          <a:noFill/>
        </p:spPr>
        <p:txBody>
          <a:bodyPr wrap="square">
            <a:spAutoFit/>
          </a:bodyPr>
          <a:lstStyle/>
          <a:p>
            <a:pPr algn="ctr"/>
            <a:r>
              <a:rPr lang="en-US" sz="4000" b="1" dirty="0">
                <a:solidFill>
                  <a:schemeClr val="bg1"/>
                </a:solidFill>
                <a:latin typeface="Arial" panose="020B0604020202020204" pitchFamily="34" charset="0"/>
                <a:cs typeface="Arial" panose="020B0604020202020204" pitchFamily="34" charset="0"/>
              </a:rPr>
              <a:t>A Closer Look at Implementation for this Year </a:t>
            </a:r>
          </a:p>
        </p:txBody>
      </p:sp>
      <p:cxnSp>
        <p:nvCxnSpPr>
          <p:cNvPr id="6" name="Straight Connector 5">
            <a:extLst>
              <a:ext uri="{FF2B5EF4-FFF2-40B4-BE49-F238E27FC236}">
                <a16:creationId xmlns:a16="http://schemas.microsoft.com/office/drawing/2014/main" id="{F4F36AF7-697C-4F32-A387-A410CDD3BED2}"/>
              </a:ext>
            </a:extLst>
          </p:cNvPr>
          <p:cNvCxnSpPr/>
          <p:nvPr/>
        </p:nvCxnSpPr>
        <p:spPr>
          <a:xfrm>
            <a:off x="228600" y="1600200"/>
            <a:ext cx="11658600" cy="0"/>
          </a:xfrm>
          <a:prstGeom prst="line">
            <a:avLst/>
          </a:prstGeom>
        </p:spPr>
        <p:style>
          <a:lnRef idx="3">
            <a:schemeClr val="accent2"/>
          </a:lnRef>
          <a:fillRef idx="0">
            <a:schemeClr val="accent2"/>
          </a:fillRef>
          <a:effectRef idx="2">
            <a:schemeClr val="accent2"/>
          </a:effectRef>
          <a:fontRef idx="minor">
            <a:schemeClr val="tx1"/>
          </a:fontRef>
        </p:style>
      </p:cxnSp>
      <p:sp>
        <p:nvSpPr>
          <p:cNvPr id="7" name="Rectangle 6">
            <a:extLst>
              <a:ext uri="{FF2B5EF4-FFF2-40B4-BE49-F238E27FC236}">
                <a16:creationId xmlns:a16="http://schemas.microsoft.com/office/drawing/2014/main" id="{8A881EB5-547D-43E1-835A-8F3E7C311DD0}"/>
              </a:ext>
            </a:extLst>
          </p:cNvPr>
          <p:cNvSpPr/>
          <p:nvPr/>
        </p:nvSpPr>
        <p:spPr>
          <a:xfrm>
            <a:off x="9296400" y="3265871"/>
            <a:ext cx="2362200" cy="160019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800" b="1" dirty="0">
                <a:latin typeface="Arial" panose="020B0604020202020204" pitchFamily="34" charset="0"/>
                <a:cs typeface="Arial" panose="020B0604020202020204" pitchFamily="34" charset="0"/>
              </a:rPr>
              <a:t>In December 2021, you will certify the old GPRA data for the last time! </a:t>
            </a:r>
          </a:p>
        </p:txBody>
      </p:sp>
      <p:sp>
        <p:nvSpPr>
          <p:cNvPr id="8" name="Arrow: Right 7">
            <a:extLst>
              <a:ext uri="{FF2B5EF4-FFF2-40B4-BE49-F238E27FC236}">
                <a16:creationId xmlns:a16="http://schemas.microsoft.com/office/drawing/2014/main" id="{7210D994-71E2-4345-B54E-88EA35F3A75E}"/>
              </a:ext>
            </a:extLst>
          </p:cNvPr>
          <p:cNvSpPr/>
          <p:nvPr/>
        </p:nvSpPr>
        <p:spPr>
          <a:xfrm>
            <a:off x="8153399" y="3733800"/>
            <a:ext cx="1012372" cy="66434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9260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xplosion: 8 Points 2">
            <a:extLst>
              <a:ext uri="{FF2B5EF4-FFF2-40B4-BE49-F238E27FC236}">
                <a16:creationId xmlns:a16="http://schemas.microsoft.com/office/drawing/2014/main" id="{59828493-D6B4-47AF-B503-AA4A770962C0}"/>
              </a:ext>
            </a:extLst>
          </p:cNvPr>
          <p:cNvSpPr/>
          <p:nvPr/>
        </p:nvSpPr>
        <p:spPr>
          <a:xfrm>
            <a:off x="2743200" y="934898"/>
            <a:ext cx="4114800" cy="4246702"/>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10BB5E-DC5A-49B0-8051-BDF941F39FE4}"/>
              </a:ext>
            </a:extLst>
          </p:cNvPr>
          <p:cNvSpPr>
            <a:spLocks noGrp="1"/>
          </p:cNvSpPr>
          <p:nvPr>
            <p:ph type="title"/>
          </p:nvPr>
        </p:nvSpPr>
        <p:spPr>
          <a:xfrm>
            <a:off x="838200" y="2286000"/>
            <a:ext cx="8723279" cy="2215991"/>
          </a:xfrm>
        </p:spPr>
        <p:style>
          <a:lnRef idx="1">
            <a:schemeClr val="accent4"/>
          </a:lnRef>
          <a:fillRef idx="3">
            <a:schemeClr val="accent4"/>
          </a:fillRef>
          <a:effectRef idx="2">
            <a:schemeClr val="accent4"/>
          </a:effectRef>
          <a:fontRef idx="minor">
            <a:schemeClr val="lt1"/>
          </a:fontRef>
        </p:style>
        <p:txBody>
          <a:bodyPr/>
          <a:lstStyle/>
          <a:p>
            <a:pPr algn="ctr"/>
            <a:r>
              <a:rPr lang="en-US" sz="7200" dirty="0"/>
              <a:t>Review the </a:t>
            </a:r>
            <a:br>
              <a:rPr lang="en-US" sz="7200" dirty="0"/>
            </a:br>
            <a:r>
              <a:rPr lang="en-US" sz="7200" dirty="0"/>
              <a:t>New GPRAs</a:t>
            </a:r>
          </a:p>
        </p:txBody>
      </p:sp>
    </p:spTree>
    <p:extLst>
      <p:ext uri="{BB962C8B-B14F-4D97-AF65-F5344CB8AC3E}">
        <p14:creationId xmlns:p14="http://schemas.microsoft.com/office/powerpoint/2010/main" val="1749294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437876" y="0"/>
            <a:ext cx="685800" cy="1143000"/>
          </a:xfrm>
          <a:custGeom>
            <a:avLst/>
            <a:gdLst/>
            <a:ahLst/>
            <a:cxnLst/>
            <a:rect l="l" t="t" r="r" b="b"/>
            <a:pathLst>
              <a:path w="685800" h="1143000">
                <a:moveTo>
                  <a:pt x="685800" y="0"/>
                </a:moveTo>
                <a:lnTo>
                  <a:pt x="0" y="0"/>
                </a:lnTo>
                <a:lnTo>
                  <a:pt x="0" y="1143000"/>
                </a:lnTo>
                <a:lnTo>
                  <a:pt x="685800" y="1143000"/>
                </a:lnTo>
                <a:lnTo>
                  <a:pt x="685800" y="0"/>
                </a:lnTo>
                <a:close/>
              </a:path>
            </a:pathLst>
          </a:custGeom>
          <a:solidFill>
            <a:srgbClr val="BE0D3D"/>
          </a:solidFill>
        </p:spPr>
        <p:txBody>
          <a:bodyPr wrap="square" lIns="0" tIns="0" rIns="0" bIns="0" rtlCol="0"/>
          <a:lstStyle/>
          <a:p>
            <a:endParaRPr/>
          </a:p>
        </p:txBody>
      </p:sp>
      <p:grpSp>
        <p:nvGrpSpPr>
          <p:cNvPr id="3" name="object 3"/>
          <p:cNvGrpSpPr/>
          <p:nvPr/>
        </p:nvGrpSpPr>
        <p:grpSpPr>
          <a:xfrm>
            <a:off x="9690354" y="762"/>
            <a:ext cx="2138680" cy="6858000"/>
            <a:chOff x="9690354" y="762"/>
            <a:chExt cx="2138680" cy="6858000"/>
          </a:xfrm>
        </p:grpSpPr>
        <p:sp>
          <p:nvSpPr>
            <p:cNvPr id="5" name="object 5"/>
            <p:cNvSpPr/>
            <p:nvPr/>
          </p:nvSpPr>
          <p:spPr>
            <a:xfrm>
              <a:off x="9690354" y="762"/>
              <a:ext cx="2138680" cy="6857365"/>
            </a:xfrm>
            <a:custGeom>
              <a:avLst/>
              <a:gdLst/>
              <a:ahLst/>
              <a:cxnLst/>
              <a:rect l="l" t="t" r="r" b="b"/>
              <a:pathLst>
                <a:path w="2138679" h="6857365">
                  <a:moveTo>
                    <a:pt x="2138172" y="0"/>
                  </a:moveTo>
                  <a:lnTo>
                    <a:pt x="0" y="0"/>
                  </a:lnTo>
                  <a:lnTo>
                    <a:pt x="0" y="6857238"/>
                  </a:lnTo>
                  <a:lnTo>
                    <a:pt x="2138172" y="6857238"/>
                  </a:lnTo>
                  <a:lnTo>
                    <a:pt x="2138172" y="0"/>
                  </a:lnTo>
                  <a:close/>
                </a:path>
              </a:pathLst>
            </a:custGeom>
            <a:solidFill>
              <a:srgbClr val="BE0D3D"/>
            </a:solidFill>
          </p:spPr>
          <p:txBody>
            <a:bodyPr wrap="square" lIns="0" tIns="0" rIns="0" bIns="0" rtlCol="0"/>
            <a:lstStyle/>
            <a:p>
              <a:endParaRPr/>
            </a:p>
          </p:txBody>
        </p:sp>
        <p:sp>
          <p:nvSpPr>
            <p:cNvPr id="6" name="object 6"/>
            <p:cNvSpPr/>
            <p:nvPr/>
          </p:nvSpPr>
          <p:spPr>
            <a:xfrm>
              <a:off x="9690354" y="762"/>
              <a:ext cx="2138680" cy="6858000"/>
            </a:xfrm>
            <a:custGeom>
              <a:avLst/>
              <a:gdLst/>
              <a:ahLst/>
              <a:cxnLst/>
              <a:rect l="l" t="t" r="r" b="b"/>
              <a:pathLst>
                <a:path w="2138679" h="6858000">
                  <a:moveTo>
                    <a:pt x="0" y="0"/>
                  </a:moveTo>
                  <a:lnTo>
                    <a:pt x="2138172" y="0"/>
                  </a:lnTo>
                  <a:lnTo>
                    <a:pt x="2138172" y="6858000"/>
                  </a:lnTo>
                  <a:lnTo>
                    <a:pt x="0" y="6858000"/>
                  </a:lnTo>
                  <a:lnTo>
                    <a:pt x="0" y="0"/>
                  </a:lnTo>
                  <a:close/>
                </a:path>
              </a:pathLst>
            </a:custGeom>
            <a:ln w="19050">
              <a:solidFill>
                <a:srgbClr val="8B062B"/>
              </a:solidFill>
            </a:ln>
          </p:spPr>
          <p:txBody>
            <a:bodyPr wrap="square" lIns="0" tIns="0" rIns="0" bIns="0" rtlCol="0"/>
            <a:lstStyle/>
            <a:p>
              <a:endParaRPr/>
            </a:p>
          </p:txBody>
        </p:sp>
      </p:grpSp>
      <p:sp>
        <p:nvSpPr>
          <p:cNvPr id="9" name="object 9"/>
          <p:cNvSpPr txBox="1">
            <a:spLocks noGrp="1"/>
          </p:cNvSpPr>
          <p:nvPr>
            <p:ph type="title"/>
          </p:nvPr>
        </p:nvSpPr>
        <p:spPr>
          <a:xfrm>
            <a:off x="724851" y="470498"/>
            <a:ext cx="5535930" cy="665480"/>
          </a:xfrm>
          <a:prstGeom prst="rect">
            <a:avLst/>
          </a:prstGeom>
        </p:spPr>
        <p:txBody>
          <a:bodyPr vert="horz" wrap="square" lIns="0" tIns="12700" rIns="0" bIns="0" rtlCol="0">
            <a:spAutoFit/>
          </a:bodyPr>
          <a:lstStyle/>
          <a:p>
            <a:pPr marL="12700">
              <a:lnSpc>
                <a:spcPct val="100000"/>
              </a:lnSpc>
              <a:spcBef>
                <a:spcPts val="100"/>
              </a:spcBef>
            </a:pPr>
            <a:r>
              <a:rPr sz="4200" spc="-5" dirty="0"/>
              <a:t>NEW</a:t>
            </a:r>
            <a:r>
              <a:rPr lang="en-US" sz="4200" spc="-5" dirty="0"/>
              <a:t> GPRA -</a:t>
            </a:r>
            <a:r>
              <a:rPr sz="4200" spc="-25" dirty="0"/>
              <a:t> </a:t>
            </a:r>
            <a:r>
              <a:rPr sz="4200" spc="-5" dirty="0"/>
              <a:t>GPRA</a:t>
            </a:r>
            <a:r>
              <a:rPr sz="4200" spc="-254" dirty="0"/>
              <a:t> </a:t>
            </a:r>
            <a:r>
              <a:rPr sz="4200" dirty="0"/>
              <a:t>1</a:t>
            </a:r>
          </a:p>
        </p:txBody>
      </p:sp>
      <p:sp>
        <p:nvSpPr>
          <p:cNvPr id="10" name="object 10"/>
          <p:cNvSpPr txBox="1"/>
          <p:nvPr/>
        </p:nvSpPr>
        <p:spPr>
          <a:xfrm>
            <a:off x="531137" y="1420100"/>
            <a:ext cx="9159217" cy="1490793"/>
          </a:xfrm>
          <a:prstGeom prst="rect">
            <a:avLst/>
          </a:prstGeom>
        </p:spPr>
        <p:txBody>
          <a:bodyPr vert="horz" wrap="square" lIns="0" tIns="13335" rIns="0" bIns="0" rtlCol="0">
            <a:spAutoFit/>
          </a:bodyPr>
          <a:lstStyle/>
          <a:p>
            <a:pPr marL="12700" marR="5080">
              <a:lnSpc>
                <a:spcPct val="100000"/>
              </a:lnSpc>
              <a:spcBef>
                <a:spcPts val="105"/>
              </a:spcBef>
            </a:pPr>
            <a:r>
              <a:rPr sz="2400" dirty="0">
                <a:solidFill>
                  <a:srgbClr val="FFFFFF"/>
                </a:solidFill>
                <a:latin typeface="Arial"/>
                <a:cs typeface="Arial"/>
              </a:rPr>
              <a:t>Percentage</a:t>
            </a:r>
            <a:r>
              <a:rPr sz="2400" spc="-10" dirty="0">
                <a:solidFill>
                  <a:srgbClr val="FFFFFF"/>
                </a:solidFill>
                <a:latin typeface="Arial"/>
                <a:cs typeface="Arial"/>
              </a:rPr>
              <a:t> </a:t>
            </a:r>
            <a:r>
              <a:rPr sz="2400" dirty="0">
                <a:solidFill>
                  <a:srgbClr val="FFFFFF"/>
                </a:solidFill>
                <a:latin typeface="Arial"/>
                <a:cs typeface="Arial"/>
              </a:rPr>
              <a:t>of</a:t>
            </a:r>
            <a:r>
              <a:rPr sz="2400" spc="10" dirty="0">
                <a:solidFill>
                  <a:srgbClr val="FFFFFF"/>
                </a:solidFill>
                <a:latin typeface="Arial"/>
                <a:cs typeface="Arial"/>
              </a:rPr>
              <a:t> </a:t>
            </a:r>
            <a:r>
              <a:rPr sz="2400" dirty="0">
                <a:solidFill>
                  <a:srgbClr val="FFFFFF"/>
                </a:solidFill>
                <a:latin typeface="Arial"/>
                <a:cs typeface="Arial"/>
              </a:rPr>
              <a:t>students</a:t>
            </a:r>
            <a:r>
              <a:rPr sz="2400" spc="-5" dirty="0">
                <a:solidFill>
                  <a:srgbClr val="FFFFFF"/>
                </a:solidFill>
                <a:latin typeface="Arial"/>
                <a:cs typeface="Arial"/>
              </a:rPr>
              <a:t> in</a:t>
            </a:r>
            <a:r>
              <a:rPr sz="2400" spc="5" dirty="0">
                <a:solidFill>
                  <a:srgbClr val="FFFFFF"/>
                </a:solidFill>
                <a:latin typeface="Arial"/>
                <a:cs typeface="Arial"/>
              </a:rPr>
              <a:t> </a:t>
            </a:r>
            <a:r>
              <a:rPr sz="2400" dirty="0">
                <a:solidFill>
                  <a:srgbClr val="FFFFFF"/>
                </a:solidFill>
                <a:latin typeface="Arial"/>
                <a:cs typeface="Arial"/>
              </a:rPr>
              <a:t>gr</a:t>
            </a:r>
            <a:r>
              <a:rPr lang="en-US" sz="2400" dirty="0">
                <a:solidFill>
                  <a:srgbClr val="FFFFFF"/>
                </a:solidFill>
                <a:latin typeface="Arial"/>
                <a:cs typeface="Arial"/>
              </a:rPr>
              <a:t>ade</a:t>
            </a:r>
            <a:r>
              <a:rPr sz="2400" dirty="0">
                <a:solidFill>
                  <a:srgbClr val="FFFFFF"/>
                </a:solidFill>
                <a:latin typeface="Arial"/>
                <a:cs typeface="Arial"/>
              </a:rPr>
              <a:t>s</a:t>
            </a:r>
            <a:r>
              <a:rPr sz="2400" spc="-5" dirty="0">
                <a:solidFill>
                  <a:srgbClr val="FFFFFF"/>
                </a:solidFill>
                <a:latin typeface="Arial"/>
                <a:cs typeface="Arial"/>
              </a:rPr>
              <a:t> 4-8</a:t>
            </a:r>
            <a:r>
              <a:rPr sz="2400" spc="5" dirty="0">
                <a:solidFill>
                  <a:srgbClr val="FFFFFF"/>
                </a:solidFill>
                <a:latin typeface="Arial"/>
                <a:cs typeface="Arial"/>
              </a:rPr>
              <a:t> </a:t>
            </a:r>
            <a:r>
              <a:rPr sz="2400" spc="-5" dirty="0">
                <a:solidFill>
                  <a:srgbClr val="FFFFFF"/>
                </a:solidFill>
                <a:latin typeface="Arial"/>
                <a:cs typeface="Arial"/>
              </a:rPr>
              <a:t>participating in</a:t>
            </a:r>
            <a:r>
              <a:rPr sz="2400" spc="5" dirty="0">
                <a:solidFill>
                  <a:srgbClr val="FFFFFF"/>
                </a:solidFill>
                <a:latin typeface="Arial"/>
                <a:cs typeface="Arial"/>
              </a:rPr>
              <a:t> </a:t>
            </a:r>
            <a:r>
              <a:rPr sz="2400" dirty="0">
                <a:solidFill>
                  <a:srgbClr val="FFFFFF"/>
                </a:solidFill>
                <a:latin typeface="Arial"/>
                <a:cs typeface="Arial"/>
              </a:rPr>
              <a:t>21st </a:t>
            </a:r>
            <a:r>
              <a:rPr sz="2400" spc="-710" dirty="0">
                <a:solidFill>
                  <a:srgbClr val="FFFFFF"/>
                </a:solidFill>
                <a:latin typeface="Arial"/>
                <a:cs typeface="Arial"/>
              </a:rPr>
              <a:t> </a:t>
            </a:r>
            <a:r>
              <a:rPr sz="2400" dirty="0">
                <a:solidFill>
                  <a:srgbClr val="FFFFFF"/>
                </a:solidFill>
                <a:latin typeface="Arial"/>
                <a:cs typeface="Arial"/>
              </a:rPr>
              <a:t>CCLC programming during the </a:t>
            </a:r>
            <a:r>
              <a:rPr sz="2400" spc="5" dirty="0">
                <a:solidFill>
                  <a:srgbClr val="FFFFFF"/>
                </a:solidFill>
                <a:latin typeface="Arial"/>
                <a:cs typeface="Arial"/>
              </a:rPr>
              <a:t>school year </a:t>
            </a:r>
            <a:r>
              <a:rPr sz="2400" dirty="0">
                <a:solidFill>
                  <a:srgbClr val="FFFFFF"/>
                </a:solidFill>
                <a:latin typeface="Arial"/>
                <a:cs typeface="Arial"/>
              </a:rPr>
              <a:t>and summer </a:t>
            </a:r>
            <a:r>
              <a:rPr sz="2400" spc="5" dirty="0">
                <a:solidFill>
                  <a:srgbClr val="FFFFFF"/>
                </a:solidFill>
                <a:latin typeface="Arial"/>
                <a:cs typeface="Arial"/>
              </a:rPr>
              <a:t> </a:t>
            </a:r>
            <a:r>
              <a:rPr sz="2400" dirty="0">
                <a:solidFill>
                  <a:srgbClr val="FFFFFF"/>
                </a:solidFill>
                <a:latin typeface="Arial"/>
                <a:cs typeface="Arial"/>
              </a:rPr>
              <a:t>who demonstrate </a:t>
            </a:r>
            <a:r>
              <a:rPr sz="2400" dirty="0">
                <a:solidFill>
                  <a:srgbClr val="FFFF00"/>
                </a:solidFill>
                <a:latin typeface="Arial"/>
                <a:cs typeface="Arial"/>
              </a:rPr>
              <a:t>growth</a:t>
            </a:r>
            <a:r>
              <a:rPr sz="2400" dirty="0">
                <a:solidFill>
                  <a:srgbClr val="FFFFFF"/>
                </a:solidFill>
                <a:latin typeface="Arial"/>
                <a:cs typeface="Arial"/>
              </a:rPr>
              <a:t> </a:t>
            </a:r>
            <a:r>
              <a:rPr sz="2400" spc="-5" dirty="0">
                <a:solidFill>
                  <a:srgbClr val="FFFFFF"/>
                </a:solidFill>
                <a:latin typeface="Arial"/>
                <a:cs typeface="Arial"/>
              </a:rPr>
              <a:t>in </a:t>
            </a:r>
            <a:r>
              <a:rPr sz="2400" dirty="0">
                <a:solidFill>
                  <a:srgbClr val="FFFFFF"/>
                </a:solidFill>
                <a:latin typeface="Arial"/>
                <a:cs typeface="Arial"/>
              </a:rPr>
              <a:t>reading and language </a:t>
            </a:r>
            <a:r>
              <a:rPr sz="2400" spc="-5" dirty="0">
                <a:solidFill>
                  <a:srgbClr val="FFFFFF"/>
                </a:solidFill>
                <a:latin typeface="Arial"/>
                <a:cs typeface="Arial"/>
              </a:rPr>
              <a:t>arts </a:t>
            </a:r>
            <a:r>
              <a:rPr sz="2400" dirty="0">
                <a:solidFill>
                  <a:srgbClr val="FFFFFF"/>
                </a:solidFill>
                <a:latin typeface="Arial"/>
                <a:cs typeface="Arial"/>
              </a:rPr>
              <a:t>on </a:t>
            </a:r>
            <a:r>
              <a:rPr sz="2400" spc="-710" dirty="0">
                <a:solidFill>
                  <a:srgbClr val="FFFFFF"/>
                </a:solidFill>
                <a:latin typeface="Arial"/>
                <a:cs typeface="Arial"/>
              </a:rPr>
              <a:t> </a:t>
            </a:r>
            <a:r>
              <a:rPr lang="en-US" sz="2400" dirty="0">
                <a:solidFill>
                  <a:srgbClr val="FFFFFF"/>
                </a:solidFill>
                <a:latin typeface="Arial"/>
                <a:cs typeface="Arial"/>
              </a:rPr>
              <a:t>State</a:t>
            </a:r>
            <a:r>
              <a:rPr sz="2400" spc="-5" dirty="0">
                <a:solidFill>
                  <a:srgbClr val="FFFFFF"/>
                </a:solidFill>
                <a:latin typeface="Arial"/>
                <a:cs typeface="Arial"/>
              </a:rPr>
              <a:t> </a:t>
            </a:r>
            <a:r>
              <a:rPr sz="2400" dirty="0">
                <a:solidFill>
                  <a:srgbClr val="FFFFFF"/>
                </a:solidFill>
                <a:latin typeface="Arial"/>
                <a:cs typeface="Arial"/>
              </a:rPr>
              <a:t>assessments.</a:t>
            </a:r>
            <a:endParaRPr sz="2400" dirty="0">
              <a:latin typeface="Arial"/>
              <a:cs typeface="Arial"/>
            </a:endParaRPr>
          </a:p>
        </p:txBody>
      </p:sp>
      <p:pic>
        <p:nvPicPr>
          <p:cNvPr id="12" name="Picture 2">
            <a:extLst>
              <a:ext uri="{FF2B5EF4-FFF2-40B4-BE49-F238E27FC236}">
                <a16:creationId xmlns:a16="http://schemas.microsoft.com/office/drawing/2014/main" id="{CEDC8840-C240-4912-85FE-DFE229FCA39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9803137" y="183478"/>
            <a:ext cx="1957412" cy="19049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86EF72A8-1A0A-4A21-B263-C20585E736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3821" y="2362200"/>
            <a:ext cx="1905000" cy="190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BD33A22F-773D-41B4-A310-672C16A25A8D}"/>
              </a:ext>
            </a:extLst>
          </p:cNvPr>
          <p:cNvSpPr txBox="1"/>
          <p:nvPr/>
        </p:nvSpPr>
        <p:spPr>
          <a:xfrm>
            <a:off x="534279" y="3407182"/>
            <a:ext cx="8918449" cy="1477328"/>
          </a:xfrm>
          <a:prstGeom prst="rect">
            <a:avLst/>
          </a:prstGeom>
          <a:noFill/>
        </p:spPr>
        <p:txBody>
          <a:bodyPr wrap="square" rtlCol="0">
            <a:spAutoFit/>
          </a:bodyPr>
          <a:lstStyle/>
          <a:p>
            <a:r>
              <a:rPr lang="en-US" sz="2400" dirty="0">
                <a:solidFill>
                  <a:srgbClr val="FFFFFF"/>
                </a:solidFill>
                <a:latin typeface="Arial"/>
                <a:cs typeface="Arial"/>
              </a:rPr>
              <a:t>Percentage</a:t>
            </a:r>
            <a:r>
              <a:rPr lang="en-US" sz="2400" spc="-10" dirty="0">
                <a:solidFill>
                  <a:srgbClr val="FFFFFF"/>
                </a:solidFill>
                <a:latin typeface="Arial"/>
                <a:cs typeface="Arial"/>
              </a:rPr>
              <a:t> </a:t>
            </a:r>
            <a:r>
              <a:rPr lang="en-US" sz="2400" dirty="0">
                <a:solidFill>
                  <a:srgbClr val="FFFFFF"/>
                </a:solidFill>
                <a:latin typeface="Arial"/>
                <a:cs typeface="Arial"/>
              </a:rPr>
              <a:t>of</a:t>
            </a:r>
            <a:r>
              <a:rPr lang="en-US" sz="2400" spc="10" dirty="0">
                <a:solidFill>
                  <a:srgbClr val="FFFFFF"/>
                </a:solidFill>
                <a:latin typeface="Arial"/>
                <a:cs typeface="Arial"/>
              </a:rPr>
              <a:t> </a:t>
            </a:r>
            <a:r>
              <a:rPr lang="en-US" sz="2400" dirty="0">
                <a:solidFill>
                  <a:srgbClr val="FFFFFF"/>
                </a:solidFill>
                <a:latin typeface="Arial"/>
                <a:cs typeface="Arial"/>
              </a:rPr>
              <a:t>students</a:t>
            </a:r>
            <a:r>
              <a:rPr lang="en-US" sz="2400" spc="-5" dirty="0">
                <a:solidFill>
                  <a:srgbClr val="FFFFFF"/>
                </a:solidFill>
                <a:latin typeface="Arial"/>
                <a:cs typeface="Arial"/>
              </a:rPr>
              <a:t> in</a:t>
            </a:r>
            <a:r>
              <a:rPr lang="en-US" sz="2400" spc="5" dirty="0">
                <a:solidFill>
                  <a:srgbClr val="FFFFFF"/>
                </a:solidFill>
                <a:latin typeface="Arial"/>
                <a:cs typeface="Arial"/>
              </a:rPr>
              <a:t> </a:t>
            </a:r>
            <a:r>
              <a:rPr lang="en-US" sz="2400" dirty="0">
                <a:solidFill>
                  <a:srgbClr val="FFFFFF"/>
                </a:solidFill>
                <a:latin typeface="Arial"/>
                <a:cs typeface="Arial"/>
              </a:rPr>
              <a:t>grades</a:t>
            </a:r>
            <a:r>
              <a:rPr lang="en-US" sz="2400" spc="-5" dirty="0">
                <a:solidFill>
                  <a:srgbClr val="FFFFFF"/>
                </a:solidFill>
                <a:latin typeface="Arial"/>
                <a:cs typeface="Arial"/>
              </a:rPr>
              <a:t> 4-8</a:t>
            </a:r>
            <a:r>
              <a:rPr lang="en-US" sz="2400" spc="5" dirty="0">
                <a:solidFill>
                  <a:srgbClr val="FFFFFF"/>
                </a:solidFill>
                <a:latin typeface="Arial"/>
                <a:cs typeface="Arial"/>
              </a:rPr>
              <a:t> </a:t>
            </a:r>
            <a:r>
              <a:rPr lang="en-US" sz="2400" spc="-5" dirty="0">
                <a:solidFill>
                  <a:srgbClr val="FFFFFF"/>
                </a:solidFill>
                <a:latin typeface="Arial"/>
                <a:cs typeface="Arial"/>
              </a:rPr>
              <a:t>participating in</a:t>
            </a:r>
            <a:r>
              <a:rPr lang="en-US" sz="2400" spc="5" dirty="0">
                <a:solidFill>
                  <a:srgbClr val="FFFFFF"/>
                </a:solidFill>
                <a:latin typeface="Arial"/>
                <a:cs typeface="Arial"/>
              </a:rPr>
              <a:t> </a:t>
            </a:r>
            <a:r>
              <a:rPr lang="en-US" sz="2400" dirty="0">
                <a:solidFill>
                  <a:srgbClr val="FFFFFF"/>
                </a:solidFill>
                <a:latin typeface="Arial"/>
                <a:cs typeface="Arial"/>
              </a:rPr>
              <a:t>21st </a:t>
            </a:r>
            <a:r>
              <a:rPr lang="en-US" sz="2400" spc="-710" dirty="0">
                <a:solidFill>
                  <a:srgbClr val="FFFFFF"/>
                </a:solidFill>
                <a:latin typeface="Arial"/>
                <a:cs typeface="Arial"/>
              </a:rPr>
              <a:t> </a:t>
            </a:r>
            <a:r>
              <a:rPr lang="en-US" sz="2400" dirty="0">
                <a:solidFill>
                  <a:srgbClr val="FFFFFF"/>
                </a:solidFill>
                <a:latin typeface="Arial"/>
                <a:cs typeface="Arial"/>
              </a:rPr>
              <a:t>CCLC programming during the </a:t>
            </a:r>
            <a:r>
              <a:rPr lang="en-US" sz="2400" spc="5" dirty="0">
                <a:solidFill>
                  <a:srgbClr val="FFFFFF"/>
                </a:solidFill>
                <a:latin typeface="Arial"/>
                <a:cs typeface="Arial"/>
              </a:rPr>
              <a:t>school year </a:t>
            </a:r>
            <a:r>
              <a:rPr lang="en-US" sz="2400" dirty="0">
                <a:solidFill>
                  <a:srgbClr val="FFFFFF"/>
                </a:solidFill>
                <a:latin typeface="Arial"/>
                <a:cs typeface="Arial"/>
              </a:rPr>
              <a:t>and summer </a:t>
            </a:r>
            <a:r>
              <a:rPr lang="en-US" sz="2400" spc="5" dirty="0">
                <a:solidFill>
                  <a:srgbClr val="FFFFFF"/>
                </a:solidFill>
                <a:latin typeface="Arial"/>
                <a:cs typeface="Arial"/>
              </a:rPr>
              <a:t> </a:t>
            </a:r>
            <a:r>
              <a:rPr lang="en-US" sz="2400" dirty="0">
                <a:solidFill>
                  <a:srgbClr val="FFFFFF"/>
                </a:solidFill>
                <a:latin typeface="Arial"/>
                <a:cs typeface="Arial"/>
              </a:rPr>
              <a:t>who demonstrate </a:t>
            </a:r>
            <a:r>
              <a:rPr lang="en-US" sz="2400" dirty="0">
                <a:solidFill>
                  <a:srgbClr val="FFFF00"/>
                </a:solidFill>
                <a:latin typeface="Arial"/>
                <a:cs typeface="Arial"/>
              </a:rPr>
              <a:t>growth</a:t>
            </a:r>
            <a:r>
              <a:rPr lang="en-US" sz="2400" dirty="0">
                <a:solidFill>
                  <a:srgbClr val="FFFFFF"/>
                </a:solidFill>
                <a:latin typeface="Arial"/>
                <a:cs typeface="Arial"/>
              </a:rPr>
              <a:t> </a:t>
            </a:r>
            <a:r>
              <a:rPr lang="en-US" sz="2400" spc="-5" dirty="0">
                <a:solidFill>
                  <a:srgbClr val="FFFFFF"/>
                </a:solidFill>
                <a:latin typeface="Arial"/>
                <a:cs typeface="Arial"/>
              </a:rPr>
              <a:t>in mathematics </a:t>
            </a:r>
            <a:r>
              <a:rPr lang="en-US" sz="2400" dirty="0">
                <a:solidFill>
                  <a:srgbClr val="FFFFFF"/>
                </a:solidFill>
                <a:latin typeface="Arial"/>
                <a:cs typeface="Arial"/>
              </a:rPr>
              <a:t>on </a:t>
            </a:r>
            <a:r>
              <a:rPr lang="en-US" sz="2400" spc="-710" dirty="0">
                <a:solidFill>
                  <a:srgbClr val="FFFFFF"/>
                </a:solidFill>
                <a:latin typeface="Arial"/>
                <a:cs typeface="Arial"/>
              </a:rPr>
              <a:t> </a:t>
            </a:r>
            <a:r>
              <a:rPr lang="en-US" sz="2400" dirty="0">
                <a:solidFill>
                  <a:srgbClr val="FFFFFF"/>
                </a:solidFill>
                <a:latin typeface="Arial"/>
                <a:cs typeface="Arial"/>
              </a:rPr>
              <a:t>State</a:t>
            </a:r>
            <a:r>
              <a:rPr lang="en-US" sz="2400" spc="-5" dirty="0">
                <a:solidFill>
                  <a:srgbClr val="FFFFFF"/>
                </a:solidFill>
                <a:latin typeface="Arial"/>
                <a:cs typeface="Arial"/>
              </a:rPr>
              <a:t> </a:t>
            </a:r>
            <a:r>
              <a:rPr lang="en-US" sz="2400" dirty="0">
                <a:solidFill>
                  <a:srgbClr val="FFFFFF"/>
                </a:solidFill>
                <a:latin typeface="Arial"/>
                <a:cs typeface="Arial"/>
              </a:rPr>
              <a:t>assessments.</a:t>
            </a:r>
            <a:endParaRPr lang="en-US" sz="2400" dirty="0">
              <a:latin typeface="Arial"/>
              <a:cs typeface="Arial"/>
            </a:endParaRPr>
          </a:p>
          <a:p>
            <a:endParaRPr lang="en-US" dirty="0"/>
          </a:p>
        </p:txBody>
      </p:sp>
      <p:sp>
        <p:nvSpPr>
          <p:cNvPr id="17" name="TextBox 16">
            <a:extLst>
              <a:ext uri="{FF2B5EF4-FFF2-40B4-BE49-F238E27FC236}">
                <a16:creationId xmlns:a16="http://schemas.microsoft.com/office/drawing/2014/main" id="{D0C682DD-34D3-456E-9511-D48CAA064F51}"/>
              </a:ext>
            </a:extLst>
          </p:cNvPr>
          <p:cNvSpPr txBox="1"/>
          <p:nvPr/>
        </p:nvSpPr>
        <p:spPr>
          <a:xfrm>
            <a:off x="531137" y="4923096"/>
            <a:ext cx="9063457" cy="1292662"/>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r>
              <a:rPr lang="en-US" sz="2000" b="1" i="0" u="none" strike="noStrike" baseline="0" dirty="0">
                <a:solidFill>
                  <a:srgbClr val="FFFF00"/>
                </a:solidFill>
                <a:latin typeface="Arial" panose="020B0604020202020204" pitchFamily="34" charset="0"/>
                <a:cs typeface="Arial" panose="020B0604020202020204" pitchFamily="34" charset="0"/>
              </a:rPr>
              <a:t>“Small p” Note: </a:t>
            </a:r>
            <a:r>
              <a:rPr kumimoji="0" lang="en-US" sz="2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Collect the number of students in grades 4-8 participating in the program during the school year and summer who demonstrate growth in reading and language arts and mathematics on the state assessment.</a:t>
            </a:r>
          </a:p>
          <a:p>
            <a:pPr algn="l"/>
            <a:endParaRPr lang="en-US" sz="1800" b="0" i="0" u="none" strike="noStrike" baseline="0" dirty="0">
              <a:solidFill>
                <a:schemeClr val="bg1"/>
              </a:solidFill>
              <a:latin typeface="Arial" panose="020B0604020202020204" pitchFamily="34" charset="0"/>
              <a:cs typeface="Arial" panose="020B0604020202020204" pitchFamily="34" charset="0"/>
            </a:endParaRPr>
          </a:p>
        </p:txBody>
      </p:sp>
      <p:pic>
        <p:nvPicPr>
          <p:cNvPr id="16" name="object 8">
            <a:extLst>
              <a:ext uri="{FF2B5EF4-FFF2-40B4-BE49-F238E27FC236}">
                <a16:creationId xmlns:a16="http://schemas.microsoft.com/office/drawing/2014/main" id="{9337CB8C-6A98-4C2F-9B04-ECD911CBF744}"/>
              </a:ext>
            </a:extLst>
          </p:cNvPr>
          <p:cNvPicPr/>
          <p:nvPr/>
        </p:nvPicPr>
        <p:blipFill>
          <a:blip r:embed="rId5" cstate="print"/>
          <a:stretch>
            <a:fillRect/>
          </a:stretch>
        </p:blipFill>
        <p:spPr>
          <a:xfrm>
            <a:off x="9863048" y="4629899"/>
            <a:ext cx="1793292" cy="2023721"/>
          </a:xfrm>
          <a:prstGeom prst="roundRect">
            <a:avLst>
              <a:gd name="adj" fmla="val 16667"/>
            </a:avLst>
          </a:prstGeom>
          <a:solidFill>
            <a:schemeClr val="bg1"/>
          </a:solidFill>
          <a:ln>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437876" y="0"/>
            <a:ext cx="685800" cy="1143000"/>
          </a:xfrm>
          <a:custGeom>
            <a:avLst/>
            <a:gdLst/>
            <a:ahLst/>
            <a:cxnLst/>
            <a:rect l="l" t="t" r="r" b="b"/>
            <a:pathLst>
              <a:path w="685800" h="1143000">
                <a:moveTo>
                  <a:pt x="685800" y="0"/>
                </a:moveTo>
                <a:lnTo>
                  <a:pt x="0" y="0"/>
                </a:lnTo>
                <a:lnTo>
                  <a:pt x="0" y="1143000"/>
                </a:lnTo>
                <a:lnTo>
                  <a:pt x="685800" y="1143000"/>
                </a:lnTo>
                <a:lnTo>
                  <a:pt x="685800" y="0"/>
                </a:lnTo>
                <a:close/>
              </a:path>
            </a:pathLst>
          </a:custGeom>
          <a:solidFill>
            <a:srgbClr val="BE0D3D"/>
          </a:solidFill>
        </p:spPr>
        <p:txBody>
          <a:bodyPr wrap="square" lIns="0" tIns="0" rIns="0" bIns="0" rtlCol="0"/>
          <a:lstStyle/>
          <a:p>
            <a:endParaRPr/>
          </a:p>
        </p:txBody>
      </p:sp>
      <p:grpSp>
        <p:nvGrpSpPr>
          <p:cNvPr id="3" name="object 3"/>
          <p:cNvGrpSpPr/>
          <p:nvPr/>
        </p:nvGrpSpPr>
        <p:grpSpPr>
          <a:xfrm>
            <a:off x="530351" y="183477"/>
            <a:ext cx="11308080" cy="6356115"/>
            <a:chOff x="530351" y="0"/>
            <a:chExt cx="11308080" cy="6877050"/>
          </a:xfrm>
        </p:grpSpPr>
        <p:pic>
          <p:nvPicPr>
            <p:cNvPr id="4" name="object 4"/>
            <p:cNvPicPr/>
            <p:nvPr/>
          </p:nvPicPr>
          <p:blipFill>
            <a:blip r:embed="rId2" cstate="print"/>
            <a:stretch>
              <a:fillRect/>
            </a:stretch>
          </p:blipFill>
          <p:spPr>
            <a:xfrm>
              <a:off x="530351" y="4098035"/>
              <a:ext cx="10114787" cy="2593847"/>
            </a:xfrm>
            <a:prstGeom prst="rect">
              <a:avLst/>
            </a:prstGeom>
          </p:spPr>
        </p:pic>
        <p:sp>
          <p:nvSpPr>
            <p:cNvPr id="5" name="object 5"/>
            <p:cNvSpPr/>
            <p:nvPr/>
          </p:nvSpPr>
          <p:spPr>
            <a:xfrm>
              <a:off x="9690354" y="762"/>
              <a:ext cx="2138680" cy="6857365"/>
            </a:xfrm>
            <a:custGeom>
              <a:avLst/>
              <a:gdLst/>
              <a:ahLst/>
              <a:cxnLst/>
              <a:rect l="l" t="t" r="r" b="b"/>
              <a:pathLst>
                <a:path w="2138679" h="6857365">
                  <a:moveTo>
                    <a:pt x="2138172" y="0"/>
                  </a:moveTo>
                  <a:lnTo>
                    <a:pt x="0" y="0"/>
                  </a:lnTo>
                  <a:lnTo>
                    <a:pt x="0" y="6857238"/>
                  </a:lnTo>
                  <a:lnTo>
                    <a:pt x="2138172" y="6857238"/>
                  </a:lnTo>
                  <a:lnTo>
                    <a:pt x="2138172" y="0"/>
                  </a:lnTo>
                  <a:close/>
                </a:path>
              </a:pathLst>
            </a:custGeom>
            <a:solidFill>
              <a:srgbClr val="BE0D3D"/>
            </a:solidFill>
          </p:spPr>
          <p:txBody>
            <a:bodyPr wrap="square" lIns="0" tIns="0" rIns="0" bIns="0" rtlCol="0"/>
            <a:lstStyle/>
            <a:p>
              <a:endParaRPr/>
            </a:p>
          </p:txBody>
        </p:sp>
        <p:sp>
          <p:nvSpPr>
            <p:cNvPr id="6" name="object 6"/>
            <p:cNvSpPr/>
            <p:nvPr/>
          </p:nvSpPr>
          <p:spPr>
            <a:xfrm>
              <a:off x="9690354" y="762"/>
              <a:ext cx="2138680" cy="6858000"/>
            </a:xfrm>
            <a:custGeom>
              <a:avLst/>
              <a:gdLst/>
              <a:ahLst/>
              <a:cxnLst/>
              <a:rect l="l" t="t" r="r" b="b"/>
              <a:pathLst>
                <a:path w="2138679" h="6858000">
                  <a:moveTo>
                    <a:pt x="0" y="0"/>
                  </a:moveTo>
                  <a:lnTo>
                    <a:pt x="2138172" y="0"/>
                  </a:lnTo>
                  <a:lnTo>
                    <a:pt x="2138172" y="6858000"/>
                  </a:lnTo>
                  <a:lnTo>
                    <a:pt x="0" y="6858000"/>
                  </a:lnTo>
                  <a:lnTo>
                    <a:pt x="0" y="0"/>
                  </a:lnTo>
                  <a:close/>
                </a:path>
              </a:pathLst>
            </a:custGeom>
            <a:ln w="19050">
              <a:solidFill>
                <a:srgbClr val="8B062B"/>
              </a:solidFill>
            </a:ln>
          </p:spPr>
          <p:txBody>
            <a:bodyPr wrap="square" lIns="0" tIns="0" rIns="0" bIns="0" rtlCol="0"/>
            <a:lstStyle/>
            <a:p>
              <a:endParaRPr/>
            </a:p>
          </p:txBody>
        </p:sp>
      </p:grpSp>
      <p:sp>
        <p:nvSpPr>
          <p:cNvPr id="7" name="object 7"/>
          <p:cNvSpPr txBox="1">
            <a:spLocks noGrp="1"/>
          </p:cNvSpPr>
          <p:nvPr>
            <p:ph type="title"/>
          </p:nvPr>
        </p:nvSpPr>
        <p:spPr>
          <a:xfrm>
            <a:off x="0" y="470498"/>
            <a:ext cx="9621869" cy="1305486"/>
          </a:xfrm>
          <a:prstGeom prst="rect">
            <a:avLst/>
          </a:prstGeom>
        </p:spPr>
        <p:txBody>
          <a:bodyPr vert="horz" wrap="square" lIns="0" tIns="12700" rIns="0" bIns="0" rtlCol="0">
            <a:spAutoFit/>
          </a:bodyPr>
          <a:lstStyle/>
          <a:p>
            <a:pPr marL="12700" algn="ctr">
              <a:lnSpc>
                <a:spcPct val="100000"/>
              </a:lnSpc>
              <a:spcBef>
                <a:spcPts val="100"/>
              </a:spcBef>
            </a:pPr>
            <a:r>
              <a:rPr sz="4200" spc="-5" dirty="0"/>
              <a:t>NEW</a:t>
            </a:r>
            <a:r>
              <a:rPr sz="4200" spc="-25" dirty="0"/>
              <a:t> </a:t>
            </a:r>
            <a:r>
              <a:rPr sz="4200" spc="-5" dirty="0"/>
              <a:t>GPRA-</a:t>
            </a:r>
            <a:r>
              <a:rPr sz="4200" spc="-30" dirty="0"/>
              <a:t> </a:t>
            </a:r>
            <a:r>
              <a:rPr sz="4200" spc="-5" dirty="0"/>
              <a:t>GPRA</a:t>
            </a:r>
            <a:r>
              <a:rPr sz="4200" spc="-254" dirty="0"/>
              <a:t> </a:t>
            </a:r>
            <a:r>
              <a:rPr sz="4200" dirty="0"/>
              <a:t>2</a:t>
            </a:r>
            <a:br>
              <a:rPr lang="en-US" sz="4200" dirty="0"/>
            </a:br>
            <a:r>
              <a:rPr lang="en-US" sz="4200" dirty="0"/>
              <a:t>Academic Achievement</a:t>
            </a:r>
            <a:endParaRPr sz="4200" dirty="0"/>
          </a:p>
        </p:txBody>
      </p:sp>
      <p:sp>
        <p:nvSpPr>
          <p:cNvPr id="8" name="object 8"/>
          <p:cNvSpPr txBox="1"/>
          <p:nvPr/>
        </p:nvSpPr>
        <p:spPr>
          <a:xfrm>
            <a:off x="609600" y="1884979"/>
            <a:ext cx="8548370" cy="1490793"/>
          </a:xfrm>
          <a:prstGeom prst="rect">
            <a:avLst/>
          </a:prstGeom>
          <a:solidFill>
            <a:schemeClr val="tx2">
              <a:lumMod val="60000"/>
              <a:lumOff val="40000"/>
            </a:schemeClr>
          </a:solidFill>
        </p:spPr>
        <p:txBody>
          <a:bodyPr vert="horz" wrap="square" lIns="0" tIns="13335" rIns="0" bIns="0" rtlCol="0">
            <a:spAutoFit/>
          </a:bodyPr>
          <a:lstStyle/>
          <a:p>
            <a:pPr marL="12700" marR="5080">
              <a:lnSpc>
                <a:spcPct val="100000"/>
              </a:lnSpc>
              <a:spcBef>
                <a:spcPts val="105"/>
              </a:spcBef>
            </a:pPr>
            <a:r>
              <a:rPr sz="2400" dirty="0">
                <a:solidFill>
                  <a:srgbClr val="FFFFFF"/>
                </a:solidFill>
                <a:latin typeface="Arial"/>
                <a:cs typeface="Arial"/>
              </a:rPr>
              <a:t>Percentage of students </a:t>
            </a:r>
            <a:r>
              <a:rPr sz="2400" spc="-5" dirty="0">
                <a:solidFill>
                  <a:srgbClr val="FFFFFF"/>
                </a:solidFill>
                <a:latin typeface="Arial"/>
                <a:cs typeface="Arial"/>
              </a:rPr>
              <a:t>in </a:t>
            </a:r>
            <a:r>
              <a:rPr sz="2400" dirty="0">
                <a:solidFill>
                  <a:srgbClr val="FFFFFF"/>
                </a:solidFill>
                <a:latin typeface="Arial"/>
                <a:cs typeface="Arial"/>
              </a:rPr>
              <a:t>gr</a:t>
            </a:r>
            <a:r>
              <a:rPr lang="en-US" sz="2400" dirty="0">
                <a:solidFill>
                  <a:srgbClr val="FFFFFF"/>
                </a:solidFill>
                <a:latin typeface="Arial"/>
                <a:cs typeface="Arial"/>
              </a:rPr>
              <a:t>ade</a:t>
            </a:r>
            <a:r>
              <a:rPr sz="2400" dirty="0">
                <a:solidFill>
                  <a:srgbClr val="FFFFFF"/>
                </a:solidFill>
                <a:latin typeface="Arial"/>
                <a:cs typeface="Arial"/>
              </a:rPr>
              <a:t>s </a:t>
            </a:r>
            <a:r>
              <a:rPr sz="2400" spc="-5" dirty="0">
                <a:solidFill>
                  <a:srgbClr val="FFFFFF"/>
                </a:solidFill>
                <a:latin typeface="Arial"/>
                <a:cs typeface="Arial"/>
              </a:rPr>
              <a:t>7-8 </a:t>
            </a:r>
            <a:r>
              <a:rPr sz="2400" dirty="0">
                <a:solidFill>
                  <a:srgbClr val="FFFFFF"/>
                </a:solidFill>
                <a:latin typeface="Arial"/>
                <a:cs typeface="Arial"/>
              </a:rPr>
              <a:t>and 10-12 attending </a:t>
            </a:r>
            <a:r>
              <a:rPr sz="2400" spc="-710" dirty="0">
                <a:solidFill>
                  <a:srgbClr val="FFFFFF"/>
                </a:solidFill>
                <a:latin typeface="Arial"/>
                <a:cs typeface="Arial"/>
              </a:rPr>
              <a:t> </a:t>
            </a:r>
            <a:r>
              <a:rPr sz="2400" dirty="0">
                <a:solidFill>
                  <a:srgbClr val="FFFFFF"/>
                </a:solidFill>
                <a:latin typeface="Arial"/>
                <a:cs typeface="Arial"/>
              </a:rPr>
              <a:t>21st CCLC programming during the </a:t>
            </a:r>
            <a:r>
              <a:rPr sz="2400" spc="5" dirty="0">
                <a:solidFill>
                  <a:srgbClr val="FFFFFF"/>
                </a:solidFill>
                <a:latin typeface="Arial"/>
                <a:cs typeface="Arial"/>
              </a:rPr>
              <a:t>school year </a:t>
            </a:r>
            <a:r>
              <a:rPr sz="2400" dirty="0">
                <a:solidFill>
                  <a:srgbClr val="FFFFFF"/>
                </a:solidFill>
                <a:latin typeface="Arial"/>
                <a:cs typeface="Arial"/>
              </a:rPr>
              <a:t>and </a:t>
            </a:r>
            <a:r>
              <a:rPr sz="2400" spc="5" dirty="0">
                <a:solidFill>
                  <a:srgbClr val="FFFFFF"/>
                </a:solidFill>
                <a:latin typeface="Arial"/>
                <a:cs typeface="Arial"/>
              </a:rPr>
              <a:t> su</a:t>
            </a:r>
            <a:r>
              <a:rPr sz="2400" dirty="0">
                <a:solidFill>
                  <a:srgbClr val="FFFFFF"/>
                </a:solidFill>
                <a:latin typeface="Arial"/>
                <a:cs typeface="Arial"/>
              </a:rPr>
              <a:t>mmer</a:t>
            </a:r>
            <a:r>
              <a:rPr sz="2400" spc="-30" dirty="0">
                <a:solidFill>
                  <a:srgbClr val="FFFFFF"/>
                </a:solidFill>
                <a:latin typeface="Arial"/>
                <a:cs typeface="Arial"/>
              </a:rPr>
              <a:t> </a:t>
            </a:r>
            <a:r>
              <a:rPr sz="2400" dirty="0">
                <a:solidFill>
                  <a:srgbClr val="FFFFFF"/>
                </a:solidFill>
                <a:latin typeface="Arial"/>
                <a:cs typeface="Arial"/>
              </a:rPr>
              <a:t>w</a:t>
            </a:r>
            <a:r>
              <a:rPr sz="2400" spc="-5" dirty="0">
                <a:solidFill>
                  <a:srgbClr val="FFFFFF"/>
                </a:solidFill>
                <a:latin typeface="Arial"/>
                <a:cs typeface="Arial"/>
              </a:rPr>
              <a:t>it</a:t>
            </a:r>
            <a:r>
              <a:rPr sz="2400" dirty="0">
                <a:solidFill>
                  <a:srgbClr val="FFFFFF"/>
                </a:solidFill>
                <a:latin typeface="Arial"/>
                <a:cs typeface="Arial"/>
              </a:rPr>
              <a:t>h a p</a:t>
            </a:r>
            <a:r>
              <a:rPr sz="2400" spc="-5" dirty="0">
                <a:solidFill>
                  <a:srgbClr val="FFFFFF"/>
                </a:solidFill>
                <a:latin typeface="Arial"/>
                <a:cs typeface="Arial"/>
              </a:rPr>
              <a:t>ri</a:t>
            </a:r>
            <a:r>
              <a:rPr sz="2400" dirty="0">
                <a:solidFill>
                  <a:srgbClr val="FFFFFF"/>
                </a:solidFill>
                <a:latin typeface="Arial"/>
                <a:cs typeface="Arial"/>
              </a:rPr>
              <a:t>o</a:t>
            </a:r>
            <a:r>
              <a:rPr sz="2400" spc="-10" dirty="0">
                <a:solidFill>
                  <a:srgbClr val="FFFFFF"/>
                </a:solidFill>
                <a:latin typeface="Arial"/>
                <a:cs typeface="Arial"/>
              </a:rPr>
              <a:t>r</a:t>
            </a:r>
            <a:r>
              <a:rPr sz="2400" spc="-5" dirty="0">
                <a:solidFill>
                  <a:srgbClr val="FFFFFF"/>
                </a:solidFill>
                <a:latin typeface="Arial"/>
                <a:cs typeface="Arial"/>
              </a:rPr>
              <a:t>-</a:t>
            </a:r>
            <a:r>
              <a:rPr sz="2400" spc="5" dirty="0">
                <a:solidFill>
                  <a:srgbClr val="FFFFFF"/>
                </a:solidFill>
                <a:latin typeface="Arial"/>
                <a:cs typeface="Arial"/>
              </a:rPr>
              <a:t>yea</a:t>
            </a:r>
            <a:r>
              <a:rPr sz="2400" dirty="0">
                <a:solidFill>
                  <a:srgbClr val="FFFFFF"/>
                </a:solidFill>
                <a:latin typeface="Arial"/>
                <a:cs typeface="Arial"/>
              </a:rPr>
              <a:t>r</a:t>
            </a:r>
            <a:r>
              <a:rPr sz="2400" spc="-30" dirty="0">
                <a:solidFill>
                  <a:srgbClr val="FFFFFF"/>
                </a:solidFill>
                <a:latin typeface="Arial"/>
                <a:cs typeface="Arial"/>
              </a:rPr>
              <a:t> </a:t>
            </a:r>
            <a:r>
              <a:rPr sz="2400" dirty="0">
                <a:solidFill>
                  <a:srgbClr val="FFFF00"/>
                </a:solidFill>
                <a:latin typeface="Arial"/>
                <a:cs typeface="Arial"/>
              </a:rPr>
              <a:t>unwe</a:t>
            </a:r>
            <a:r>
              <a:rPr sz="2400" spc="-5" dirty="0">
                <a:solidFill>
                  <a:srgbClr val="FFFF00"/>
                </a:solidFill>
                <a:latin typeface="Arial"/>
                <a:cs typeface="Arial"/>
              </a:rPr>
              <a:t>i</a:t>
            </a:r>
            <a:r>
              <a:rPr sz="2400" dirty="0">
                <a:solidFill>
                  <a:srgbClr val="FFFF00"/>
                </a:solidFill>
                <a:latin typeface="Arial"/>
                <a:cs typeface="Arial"/>
              </a:rPr>
              <a:t>gh</a:t>
            </a:r>
            <a:r>
              <a:rPr sz="2400" spc="-5" dirty="0">
                <a:solidFill>
                  <a:srgbClr val="FFFF00"/>
                </a:solidFill>
                <a:latin typeface="Arial"/>
                <a:cs typeface="Arial"/>
              </a:rPr>
              <a:t>t</a:t>
            </a:r>
            <a:r>
              <a:rPr sz="2400" dirty="0">
                <a:solidFill>
                  <a:srgbClr val="FFFF00"/>
                </a:solidFill>
                <a:latin typeface="Arial"/>
                <a:cs typeface="Arial"/>
              </a:rPr>
              <a:t>ed</a:t>
            </a:r>
            <a:r>
              <a:rPr sz="2400" spc="-10" dirty="0">
                <a:solidFill>
                  <a:srgbClr val="FFFF00"/>
                </a:solidFill>
                <a:latin typeface="Arial"/>
                <a:cs typeface="Arial"/>
              </a:rPr>
              <a:t> </a:t>
            </a:r>
            <a:r>
              <a:rPr sz="2400" dirty="0">
                <a:solidFill>
                  <a:srgbClr val="FFFF00"/>
                </a:solidFill>
                <a:latin typeface="Arial"/>
                <a:cs typeface="Arial"/>
              </a:rPr>
              <a:t>G</a:t>
            </a:r>
            <a:r>
              <a:rPr sz="2400" spc="-190" dirty="0">
                <a:solidFill>
                  <a:srgbClr val="FFFF00"/>
                </a:solidFill>
                <a:latin typeface="Arial"/>
                <a:cs typeface="Arial"/>
              </a:rPr>
              <a:t>P</a:t>
            </a:r>
            <a:r>
              <a:rPr sz="2400" dirty="0">
                <a:solidFill>
                  <a:srgbClr val="FFFF00"/>
                </a:solidFill>
                <a:latin typeface="Arial"/>
                <a:cs typeface="Arial"/>
              </a:rPr>
              <a:t>A</a:t>
            </a:r>
            <a:r>
              <a:rPr sz="2400" spc="-145" dirty="0">
                <a:solidFill>
                  <a:srgbClr val="FFFF00"/>
                </a:solidFill>
                <a:latin typeface="Arial"/>
                <a:cs typeface="Arial"/>
              </a:rPr>
              <a:t> </a:t>
            </a:r>
            <a:r>
              <a:rPr sz="2400" dirty="0">
                <a:solidFill>
                  <a:schemeClr val="bg1"/>
                </a:solidFill>
                <a:latin typeface="Arial"/>
                <a:cs typeface="Arial"/>
              </a:rPr>
              <a:t>of</a:t>
            </a:r>
            <a:r>
              <a:rPr sz="2400" spc="5" dirty="0">
                <a:solidFill>
                  <a:schemeClr val="bg1"/>
                </a:solidFill>
                <a:latin typeface="Arial"/>
                <a:cs typeface="Arial"/>
              </a:rPr>
              <a:t> </a:t>
            </a:r>
            <a:r>
              <a:rPr sz="2400" spc="-5" dirty="0">
                <a:solidFill>
                  <a:schemeClr val="bg1"/>
                </a:solidFill>
                <a:latin typeface="Arial"/>
                <a:cs typeface="Arial"/>
              </a:rPr>
              <a:t>l</a:t>
            </a:r>
            <a:r>
              <a:rPr sz="2400" dirty="0">
                <a:solidFill>
                  <a:schemeClr val="bg1"/>
                </a:solidFill>
                <a:latin typeface="Arial"/>
                <a:cs typeface="Arial"/>
              </a:rPr>
              <a:t>ess</a:t>
            </a:r>
            <a:r>
              <a:rPr sz="2400" spc="-25" dirty="0">
                <a:solidFill>
                  <a:schemeClr val="bg1"/>
                </a:solidFill>
                <a:latin typeface="Arial"/>
                <a:cs typeface="Arial"/>
              </a:rPr>
              <a:t> </a:t>
            </a:r>
            <a:r>
              <a:rPr sz="2400" spc="-5" dirty="0">
                <a:solidFill>
                  <a:schemeClr val="bg1"/>
                </a:solidFill>
                <a:latin typeface="Arial"/>
                <a:cs typeface="Arial"/>
              </a:rPr>
              <a:t>t</a:t>
            </a:r>
            <a:r>
              <a:rPr sz="2400" dirty="0">
                <a:solidFill>
                  <a:schemeClr val="bg1"/>
                </a:solidFill>
                <a:latin typeface="Arial"/>
                <a:cs typeface="Arial"/>
              </a:rPr>
              <a:t>han</a:t>
            </a:r>
            <a:r>
              <a:rPr sz="2400" spc="10" dirty="0">
                <a:solidFill>
                  <a:schemeClr val="bg1"/>
                </a:solidFill>
                <a:latin typeface="Arial"/>
                <a:cs typeface="Arial"/>
              </a:rPr>
              <a:t> </a:t>
            </a:r>
            <a:r>
              <a:rPr sz="2400" dirty="0">
                <a:solidFill>
                  <a:srgbClr val="FFFF00"/>
                </a:solidFill>
                <a:latin typeface="Arial"/>
                <a:cs typeface="Arial"/>
              </a:rPr>
              <a:t>3</a:t>
            </a:r>
            <a:r>
              <a:rPr sz="2400" spc="-5" dirty="0">
                <a:solidFill>
                  <a:srgbClr val="FFFF00"/>
                </a:solidFill>
                <a:latin typeface="Arial"/>
                <a:cs typeface="Arial"/>
              </a:rPr>
              <a:t>.</a:t>
            </a:r>
            <a:r>
              <a:rPr sz="2400" dirty="0">
                <a:solidFill>
                  <a:srgbClr val="FFFF00"/>
                </a:solidFill>
                <a:latin typeface="Arial"/>
                <a:cs typeface="Arial"/>
              </a:rPr>
              <a:t>0  </a:t>
            </a:r>
            <a:r>
              <a:rPr sz="2400" dirty="0">
                <a:solidFill>
                  <a:srgbClr val="FFFFFF"/>
                </a:solidFill>
                <a:latin typeface="Arial"/>
                <a:cs typeface="Arial"/>
              </a:rPr>
              <a:t>who</a:t>
            </a:r>
            <a:r>
              <a:rPr sz="2400" spc="-15" dirty="0">
                <a:solidFill>
                  <a:srgbClr val="FFFFFF"/>
                </a:solidFill>
                <a:latin typeface="Arial"/>
                <a:cs typeface="Arial"/>
              </a:rPr>
              <a:t> </a:t>
            </a:r>
            <a:r>
              <a:rPr sz="2400" dirty="0">
                <a:solidFill>
                  <a:srgbClr val="FFFFFF"/>
                </a:solidFill>
                <a:latin typeface="Arial"/>
                <a:cs typeface="Arial"/>
              </a:rPr>
              <a:t>demonstrated</a:t>
            </a:r>
            <a:r>
              <a:rPr sz="2400" spc="-10" dirty="0">
                <a:solidFill>
                  <a:srgbClr val="FFFFFF"/>
                </a:solidFill>
                <a:latin typeface="Arial"/>
                <a:cs typeface="Arial"/>
              </a:rPr>
              <a:t> </a:t>
            </a:r>
            <a:r>
              <a:rPr sz="2400" dirty="0">
                <a:solidFill>
                  <a:srgbClr val="FFFFFF"/>
                </a:solidFill>
                <a:latin typeface="Arial"/>
                <a:cs typeface="Arial"/>
              </a:rPr>
              <a:t>an </a:t>
            </a:r>
            <a:r>
              <a:rPr sz="2400" dirty="0">
                <a:solidFill>
                  <a:srgbClr val="FFFF00"/>
                </a:solidFill>
                <a:latin typeface="Arial"/>
                <a:cs typeface="Arial"/>
              </a:rPr>
              <a:t>improved</a:t>
            </a:r>
            <a:r>
              <a:rPr sz="2400" spc="-30" dirty="0">
                <a:solidFill>
                  <a:srgbClr val="FFFF00"/>
                </a:solidFill>
                <a:latin typeface="Arial"/>
                <a:cs typeface="Arial"/>
              </a:rPr>
              <a:t> </a:t>
            </a:r>
            <a:r>
              <a:rPr sz="2400" spc="-50" dirty="0">
                <a:solidFill>
                  <a:srgbClr val="FFFF00"/>
                </a:solidFill>
                <a:latin typeface="Arial"/>
                <a:cs typeface="Arial"/>
              </a:rPr>
              <a:t>GPA</a:t>
            </a:r>
            <a:r>
              <a:rPr sz="2400" spc="-50" dirty="0">
                <a:solidFill>
                  <a:srgbClr val="FFFFFF"/>
                </a:solidFill>
                <a:latin typeface="Arial"/>
                <a:cs typeface="Arial"/>
              </a:rPr>
              <a:t>.</a:t>
            </a:r>
            <a:endParaRPr sz="2400" dirty="0">
              <a:latin typeface="Arial"/>
              <a:cs typeface="Arial"/>
            </a:endParaRPr>
          </a:p>
        </p:txBody>
      </p:sp>
      <p:sp>
        <p:nvSpPr>
          <p:cNvPr id="12" name="object 12"/>
          <p:cNvSpPr txBox="1"/>
          <p:nvPr/>
        </p:nvSpPr>
        <p:spPr>
          <a:xfrm>
            <a:off x="1392120" y="4382157"/>
            <a:ext cx="7864475" cy="351378"/>
          </a:xfrm>
          <a:prstGeom prst="rect">
            <a:avLst/>
          </a:prstGeom>
        </p:spPr>
        <p:txBody>
          <a:bodyPr vert="horz" wrap="square" lIns="0" tIns="12700" rIns="0" bIns="0" rtlCol="0">
            <a:spAutoFit/>
          </a:bodyPr>
          <a:lstStyle/>
          <a:p>
            <a:pPr marL="12700">
              <a:lnSpc>
                <a:spcPct val="100000"/>
              </a:lnSpc>
              <a:spcBef>
                <a:spcPts val="100"/>
              </a:spcBef>
            </a:pPr>
            <a:endParaRPr sz="2200" dirty="0">
              <a:latin typeface="Arial"/>
              <a:cs typeface="Arial"/>
            </a:endParaRPr>
          </a:p>
        </p:txBody>
      </p:sp>
      <p:pic>
        <p:nvPicPr>
          <p:cNvPr id="13" name="Picture 2">
            <a:extLst>
              <a:ext uri="{FF2B5EF4-FFF2-40B4-BE49-F238E27FC236}">
                <a16:creationId xmlns:a16="http://schemas.microsoft.com/office/drawing/2014/main" id="{FBF465DB-7AF7-4114-9884-ADB5FBE70A9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9803137" y="183478"/>
            <a:ext cx="1957412" cy="19049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8BBFD20F-7661-4AF7-8473-D3DCD0018A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1451" y="2276211"/>
            <a:ext cx="1905000" cy="190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B909778C-725F-45A2-83D2-CDFBFC8DDBD2}"/>
              </a:ext>
            </a:extLst>
          </p:cNvPr>
          <p:cNvSpPr txBox="1"/>
          <p:nvPr/>
        </p:nvSpPr>
        <p:spPr>
          <a:xfrm>
            <a:off x="1835785" y="4289786"/>
            <a:ext cx="6096000" cy="1938992"/>
          </a:xfrm>
          <a:prstGeom prst="rect">
            <a:avLst/>
          </a:prstGeom>
          <a:noFill/>
        </p:spPr>
        <p:txBody>
          <a:bodyPr wrap="square">
            <a:spAutoFit/>
          </a:bodyPr>
          <a:lstStyle/>
          <a:p>
            <a:r>
              <a:rPr lang="en-US" sz="2000" b="1" dirty="0">
                <a:solidFill>
                  <a:srgbClr val="0070C0"/>
                </a:solidFill>
                <a:latin typeface="Arial" panose="020B0604020202020204" pitchFamily="34" charset="0"/>
                <a:cs typeface="Arial" panose="020B0604020202020204" pitchFamily="34" charset="0"/>
              </a:rPr>
              <a:t>“Small p”: </a:t>
            </a:r>
            <a:r>
              <a:rPr kumimoji="0" lang="en-US" sz="2000" b="0" i="0" u="none" strike="noStrike" cap="none" normalizeH="0" baseline="0" dirty="0">
                <a:ln>
                  <a:noFill/>
                </a:ln>
                <a:solidFill>
                  <a:srgbClr val="0070C0"/>
                </a:solidFill>
                <a:effectLst/>
                <a:latin typeface="Arial" panose="020B0604020202020204" pitchFamily="34" charset="0"/>
                <a:cs typeface="Arial" panose="020B0604020202020204" pitchFamily="34" charset="0"/>
              </a:rPr>
              <a:t>Collect the number  of students in grades 7-8 and 10-12 participating in the program during the school year and summer with a prior year unweighted GPA of less than 3.0 who demonstrated an improved GPA.</a:t>
            </a:r>
          </a:p>
          <a:p>
            <a:endParaRPr lang="en-US" sz="2000" b="1" dirty="0">
              <a:solidFill>
                <a:srgbClr val="0070C0"/>
              </a:solidFill>
              <a:latin typeface="Arial" panose="020B0604020202020204" pitchFamily="34" charset="0"/>
              <a:cs typeface="Arial" panose="020B0604020202020204" pitchFamily="34" charset="0"/>
            </a:endParaRPr>
          </a:p>
        </p:txBody>
      </p:sp>
      <p:pic>
        <p:nvPicPr>
          <p:cNvPr id="16" name="object 8">
            <a:extLst>
              <a:ext uri="{FF2B5EF4-FFF2-40B4-BE49-F238E27FC236}">
                <a16:creationId xmlns:a16="http://schemas.microsoft.com/office/drawing/2014/main" id="{EEEA5961-FA90-423F-9B53-F8B436F107E1}"/>
              </a:ext>
            </a:extLst>
          </p:cNvPr>
          <p:cNvPicPr/>
          <p:nvPr/>
        </p:nvPicPr>
        <p:blipFill>
          <a:blip r:embed="rId6" cstate="print"/>
          <a:stretch>
            <a:fillRect/>
          </a:stretch>
        </p:blipFill>
        <p:spPr>
          <a:xfrm>
            <a:off x="9863048" y="4382157"/>
            <a:ext cx="1793292" cy="2023721"/>
          </a:xfrm>
          <a:prstGeom prst="roundRect">
            <a:avLst>
              <a:gd name="adj" fmla="val 16667"/>
            </a:avLst>
          </a:prstGeom>
          <a:solidFill>
            <a:schemeClr val="bg1"/>
          </a:solidFill>
          <a:ln>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C76CAD-3AAC-4106-B4E4-3090EEFDE887}"/>
              </a:ext>
            </a:extLst>
          </p:cNvPr>
          <p:cNvPicPr>
            <a:picLocks noChangeAspect="1"/>
          </p:cNvPicPr>
          <p:nvPr/>
        </p:nvPicPr>
        <p:blipFill rotWithShape="1">
          <a:blip r:embed="rId2"/>
          <a:srcRect l="1010" t="1383" r="2020"/>
          <a:stretch/>
        </p:blipFill>
        <p:spPr>
          <a:xfrm>
            <a:off x="1371600" y="2895600"/>
            <a:ext cx="8763000" cy="2329543"/>
          </a:xfrm>
          <a:prstGeom prst="rect">
            <a:avLst/>
          </a:prstGeom>
          <a:ln>
            <a:noFill/>
          </a:ln>
          <a:effectLst>
            <a:softEdge rad="112500"/>
          </a:effectLst>
          <a:scene3d>
            <a:camera prst="obliqueTopRight"/>
            <a:lightRig rig="threePt" dir="t"/>
          </a:scene3d>
        </p:spPr>
      </p:pic>
      <p:sp>
        <p:nvSpPr>
          <p:cNvPr id="7" name="TextBox 6">
            <a:extLst>
              <a:ext uri="{FF2B5EF4-FFF2-40B4-BE49-F238E27FC236}">
                <a16:creationId xmlns:a16="http://schemas.microsoft.com/office/drawing/2014/main" id="{9F5AD4A1-4929-4E55-AA58-766F82BD71FD}"/>
              </a:ext>
            </a:extLst>
          </p:cNvPr>
          <p:cNvSpPr txBox="1"/>
          <p:nvPr/>
        </p:nvSpPr>
        <p:spPr>
          <a:xfrm>
            <a:off x="1360714" y="709527"/>
            <a:ext cx="8697686" cy="1685846"/>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l">
              <a:lnSpc>
                <a:spcPct val="150000"/>
              </a:lnSpc>
            </a:pPr>
            <a:r>
              <a:rPr lang="en-US" sz="2400" b="0" i="0" u="none" strike="noStrike" baseline="0" dirty="0">
                <a:solidFill>
                  <a:schemeClr val="bg1"/>
                </a:solidFill>
                <a:latin typeface="Arial" panose="020B0604020202020204" pitchFamily="34" charset="0"/>
                <a:cs typeface="Arial" panose="020B0604020202020204" pitchFamily="34" charset="0"/>
              </a:rPr>
              <a:t>The State may provide more than one crosswalk/conversion or a crosswalk/conversion with several equivalents provided e.g., numerical grades, letter grades, proficiencies etc. For example:</a:t>
            </a: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3352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FCBAD1-C88A-4F05-9C9F-86A1F03F77A1}"/>
              </a:ext>
            </a:extLst>
          </p:cNvPr>
          <p:cNvPicPr>
            <a:picLocks noChangeAspect="1"/>
          </p:cNvPicPr>
          <p:nvPr/>
        </p:nvPicPr>
        <p:blipFill>
          <a:blip r:embed="rId2"/>
          <a:stretch>
            <a:fillRect/>
          </a:stretch>
        </p:blipFill>
        <p:spPr>
          <a:xfrm>
            <a:off x="533400" y="2286000"/>
            <a:ext cx="10972800" cy="33527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1DEEA49D-0469-4702-912B-1F1D4995C02E}"/>
              </a:ext>
            </a:extLst>
          </p:cNvPr>
          <p:cNvSpPr txBox="1"/>
          <p:nvPr/>
        </p:nvSpPr>
        <p:spPr>
          <a:xfrm>
            <a:off x="533400" y="680592"/>
            <a:ext cx="10896600"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3200" b="0" i="0" u="none" strike="noStrike" baseline="0" dirty="0">
                <a:solidFill>
                  <a:srgbClr val="171838"/>
                </a:solidFill>
                <a:latin typeface="Arial" panose="020B0604020202020204" pitchFamily="34" charset="0"/>
                <a:cs typeface="Arial" panose="020B0604020202020204" pitchFamily="34" charset="0"/>
              </a:rPr>
              <a:t>The State might use a  large-scale reform for grades. </a:t>
            </a:r>
          </a:p>
          <a:p>
            <a:r>
              <a:rPr lang="en-US" sz="3200" b="0" i="0" u="none" strike="noStrike" baseline="0" dirty="0">
                <a:solidFill>
                  <a:srgbClr val="171838"/>
                </a:solidFill>
                <a:latin typeface="Arial" panose="020B0604020202020204" pitchFamily="34" charset="0"/>
                <a:cs typeface="Arial" panose="020B0604020202020204" pitchFamily="34" charset="0"/>
              </a:rPr>
              <a:t>For example:</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8498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437876" y="0"/>
            <a:ext cx="685800" cy="1143000"/>
          </a:xfrm>
          <a:custGeom>
            <a:avLst/>
            <a:gdLst/>
            <a:ahLst/>
            <a:cxnLst/>
            <a:rect l="l" t="t" r="r" b="b"/>
            <a:pathLst>
              <a:path w="685800" h="1143000">
                <a:moveTo>
                  <a:pt x="685800" y="0"/>
                </a:moveTo>
                <a:lnTo>
                  <a:pt x="0" y="0"/>
                </a:lnTo>
                <a:lnTo>
                  <a:pt x="0" y="1143000"/>
                </a:lnTo>
                <a:lnTo>
                  <a:pt x="685800" y="1143000"/>
                </a:lnTo>
                <a:lnTo>
                  <a:pt x="685800" y="0"/>
                </a:lnTo>
                <a:close/>
              </a:path>
            </a:pathLst>
          </a:custGeom>
          <a:solidFill>
            <a:srgbClr val="BE0D3D"/>
          </a:solidFill>
        </p:spPr>
        <p:txBody>
          <a:bodyPr wrap="square" lIns="0" tIns="0" rIns="0" bIns="0" rtlCol="0"/>
          <a:lstStyle/>
          <a:p>
            <a:endParaRPr/>
          </a:p>
        </p:txBody>
      </p:sp>
      <p:grpSp>
        <p:nvGrpSpPr>
          <p:cNvPr id="3" name="object 3"/>
          <p:cNvGrpSpPr/>
          <p:nvPr/>
        </p:nvGrpSpPr>
        <p:grpSpPr>
          <a:xfrm>
            <a:off x="530351" y="-108095"/>
            <a:ext cx="11298683" cy="6858000"/>
            <a:chOff x="530351" y="762"/>
            <a:chExt cx="11298683" cy="6858000"/>
          </a:xfrm>
        </p:grpSpPr>
        <p:pic>
          <p:nvPicPr>
            <p:cNvPr id="4" name="object 4"/>
            <p:cNvPicPr/>
            <p:nvPr/>
          </p:nvPicPr>
          <p:blipFill>
            <a:blip r:embed="rId2" cstate="print"/>
            <a:stretch>
              <a:fillRect/>
            </a:stretch>
          </p:blipFill>
          <p:spPr>
            <a:xfrm>
              <a:off x="530351" y="4098035"/>
              <a:ext cx="10114787" cy="2593847"/>
            </a:xfrm>
            <a:prstGeom prst="rect">
              <a:avLst/>
            </a:prstGeom>
          </p:spPr>
        </p:pic>
        <p:sp>
          <p:nvSpPr>
            <p:cNvPr id="5" name="object 5"/>
            <p:cNvSpPr/>
            <p:nvPr/>
          </p:nvSpPr>
          <p:spPr>
            <a:xfrm>
              <a:off x="9690354" y="762"/>
              <a:ext cx="2138680" cy="6857365"/>
            </a:xfrm>
            <a:custGeom>
              <a:avLst/>
              <a:gdLst/>
              <a:ahLst/>
              <a:cxnLst/>
              <a:rect l="l" t="t" r="r" b="b"/>
              <a:pathLst>
                <a:path w="2138679" h="6857365">
                  <a:moveTo>
                    <a:pt x="2138172" y="0"/>
                  </a:moveTo>
                  <a:lnTo>
                    <a:pt x="0" y="0"/>
                  </a:lnTo>
                  <a:lnTo>
                    <a:pt x="0" y="6857238"/>
                  </a:lnTo>
                  <a:lnTo>
                    <a:pt x="2138172" y="6857238"/>
                  </a:lnTo>
                  <a:lnTo>
                    <a:pt x="2138172" y="0"/>
                  </a:lnTo>
                  <a:close/>
                </a:path>
              </a:pathLst>
            </a:custGeom>
            <a:solidFill>
              <a:srgbClr val="BE0D3D"/>
            </a:solidFill>
          </p:spPr>
          <p:txBody>
            <a:bodyPr wrap="square" lIns="0" tIns="0" rIns="0" bIns="0" rtlCol="0"/>
            <a:lstStyle/>
            <a:p>
              <a:endParaRPr/>
            </a:p>
          </p:txBody>
        </p:sp>
        <p:sp>
          <p:nvSpPr>
            <p:cNvPr id="6" name="object 6"/>
            <p:cNvSpPr/>
            <p:nvPr/>
          </p:nvSpPr>
          <p:spPr>
            <a:xfrm>
              <a:off x="9690354" y="762"/>
              <a:ext cx="2138680" cy="6858000"/>
            </a:xfrm>
            <a:custGeom>
              <a:avLst/>
              <a:gdLst/>
              <a:ahLst/>
              <a:cxnLst/>
              <a:rect l="l" t="t" r="r" b="b"/>
              <a:pathLst>
                <a:path w="2138679" h="6858000">
                  <a:moveTo>
                    <a:pt x="0" y="0"/>
                  </a:moveTo>
                  <a:lnTo>
                    <a:pt x="2138172" y="0"/>
                  </a:lnTo>
                  <a:lnTo>
                    <a:pt x="2138172" y="6858000"/>
                  </a:lnTo>
                  <a:lnTo>
                    <a:pt x="0" y="6858000"/>
                  </a:lnTo>
                  <a:lnTo>
                    <a:pt x="0" y="0"/>
                  </a:lnTo>
                  <a:close/>
                </a:path>
              </a:pathLst>
            </a:custGeom>
            <a:ln w="19050">
              <a:solidFill>
                <a:srgbClr val="8B062B"/>
              </a:solidFill>
            </a:ln>
          </p:spPr>
          <p:txBody>
            <a:bodyPr wrap="square" lIns="0" tIns="0" rIns="0" bIns="0" rtlCol="0"/>
            <a:lstStyle/>
            <a:p>
              <a:endParaRPr/>
            </a:p>
          </p:txBody>
        </p:sp>
      </p:grpSp>
      <p:sp>
        <p:nvSpPr>
          <p:cNvPr id="9" name="object 9"/>
          <p:cNvSpPr txBox="1">
            <a:spLocks noGrp="1"/>
          </p:cNvSpPr>
          <p:nvPr>
            <p:ph type="title"/>
          </p:nvPr>
        </p:nvSpPr>
        <p:spPr>
          <a:xfrm>
            <a:off x="724851" y="470498"/>
            <a:ext cx="5535930" cy="665480"/>
          </a:xfrm>
          <a:prstGeom prst="rect">
            <a:avLst/>
          </a:prstGeom>
        </p:spPr>
        <p:txBody>
          <a:bodyPr vert="horz" wrap="square" lIns="0" tIns="12700" rIns="0" bIns="0" rtlCol="0">
            <a:spAutoFit/>
          </a:bodyPr>
          <a:lstStyle/>
          <a:p>
            <a:pPr marL="12700">
              <a:lnSpc>
                <a:spcPct val="100000"/>
              </a:lnSpc>
              <a:spcBef>
                <a:spcPts val="100"/>
              </a:spcBef>
            </a:pPr>
            <a:r>
              <a:rPr sz="4200" spc="-5" dirty="0"/>
              <a:t>NEW</a:t>
            </a:r>
            <a:r>
              <a:rPr sz="4200" spc="-25" dirty="0"/>
              <a:t> </a:t>
            </a:r>
            <a:r>
              <a:rPr sz="4200" spc="-5" dirty="0"/>
              <a:t>GPRA-</a:t>
            </a:r>
            <a:r>
              <a:rPr sz="4200" spc="-30" dirty="0"/>
              <a:t> </a:t>
            </a:r>
            <a:r>
              <a:rPr sz="4200" spc="-5" dirty="0"/>
              <a:t>GPRA</a:t>
            </a:r>
            <a:r>
              <a:rPr sz="4200" spc="-254" dirty="0"/>
              <a:t> </a:t>
            </a:r>
            <a:r>
              <a:rPr sz="4200" dirty="0"/>
              <a:t>3</a:t>
            </a:r>
          </a:p>
        </p:txBody>
      </p:sp>
      <p:sp>
        <p:nvSpPr>
          <p:cNvPr id="10" name="object 10"/>
          <p:cNvSpPr txBox="1"/>
          <p:nvPr/>
        </p:nvSpPr>
        <p:spPr>
          <a:xfrm>
            <a:off x="467389" y="1600200"/>
            <a:ext cx="8829012" cy="4901983"/>
          </a:xfrm>
          <a:prstGeom prst="rect">
            <a:avLst/>
          </a:prstGeom>
        </p:spPr>
        <p:style>
          <a:lnRef idx="1">
            <a:schemeClr val="accent2"/>
          </a:lnRef>
          <a:fillRef idx="3">
            <a:schemeClr val="accent2"/>
          </a:fillRef>
          <a:effectRef idx="2">
            <a:schemeClr val="accent2"/>
          </a:effectRef>
          <a:fontRef idx="minor">
            <a:schemeClr val="lt1"/>
          </a:fontRef>
        </p:style>
        <p:txBody>
          <a:bodyPr vert="horz" wrap="square" lIns="0" tIns="13335" rIns="0" bIns="0" rtlCol="0">
            <a:spAutoFit/>
          </a:bodyPr>
          <a:lstStyle/>
          <a:p>
            <a:pPr marL="12700" marR="5080">
              <a:lnSpc>
                <a:spcPct val="100000"/>
              </a:lnSpc>
              <a:spcBef>
                <a:spcPts val="105"/>
              </a:spcBef>
            </a:pPr>
            <a:r>
              <a:rPr sz="2600" dirty="0">
                <a:solidFill>
                  <a:srgbClr val="FFFFFF"/>
                </a:solidFill>
                <a:latin typeface="Arial"/>
                <a:cs typeface="Arial"/>
              </a:rPr>
              <a:t>Percentage</a:t>
            </a:r>
            <a:r>
              <a:rPr sz="2600" spc="-5" dirty="0">
                <a:solidFill>
                  <a:srgbClr val="FFFFFF"/>
                </a:solidFill>
                <a:latin typeface="Arial"/>
                <a:cs typeface="Arial"/>
              </a:rPr>
              <a:t> </a:t>
            </a:r>
            <a:r>
              <a:rPr sz="2600" dirty="0">
                <a:solidFill>
                  <a:srgbClr val="FFFFFF"/>
                </a:solidFill>
                <a:latin typeface="Arial"/>
                <a:cs typeface="Arial"/>
              </a:rPr>
              <a:t>of</a:t>
            </a:r>
            <a:r>
              <a:rPr sz="2600" spc="10" dirty="0">
                <a:solidFill>
                  <a:srgbClr val="FFFFFF"/>
                </a:solidFill>
                <a:latin typeface="Arial"/>
                <a:cs typeface="Arial"/>
              </a:rPr>
              <a:t> </a:t>
            </a:r>
            <a:r>
              <a:rPr sz="2600" dirty="0">
                <a:solidFill>
                  <a:srgbClr val="FFFFFF"/>
                </a:solidFill>
                <a:latin typeface="Arial"/>
                <a:cs typeface="Arial"/>
              </a:rPr>
              <a:t>students</a:t>
            </a:r>
            <a:r>
              <a:rPr sz="2600" spc="-5" dirty="0">
                <a:solidFill>
                  <a:srgbClr val="FFFFFF"/>
                </a:solidFill>
                <a:latin typeface="Arial"/>
                <a:cs typeface="Arial"/>
              </a:rPr>
              <a:t> in</a:t>
            </a:r>
            <a:r>
              <a:rPr sz="2600" spc="5" dirty="0">
                <a:solidFill>
                  <a:srgbClr val="FFFFFF"/>
                </a:solidFill>
                <a:latin typeface="Arial"/>
                <a:cs typeface="Arial"/>
              </a:rPr>
              <a:t> </a:t>
            </a:r>
            <a:r>
              <a:rPr sz="2600" dirty="0">
                <a:solidFill>
                  <a:srgbClr val="FFFFFF"/>
                </a:solidFill>
                <a:latin typeface="Arial"/>
                <a:cs typeface="Arial"/>
              </a:rPr>
              <a:t>gr</a:t>
            </a:r>
            <a:r>
              <a:rPr lang="en-US" sz="2600" dirty="0">
                <a:solidFill>
                  <a:srgbClr val="FFFFFF"/>
                </a:solidFill>
                <a:latin typeface="Arial"/>
                <a:cs typeface="Arial"/>
              </a:rPr>
              <a:t>ade</a:t>
            </a:r>
            <a:r>
              <a:rPr sz="2600" dirty="0">
                <a:solidFill>
                  <a:srgbClr val="FFFFFF"/>
                </a:solidFill>
                <a:latin typeface="Arial"/>
                <a:cs typeface="Arial"/>
              </a:rPr>
              <a:t>s</a:t>
            </a:r>
            <a:r>
              <a:rPr sz="2600" spc="-5" dirty="0">
                <a:solidFill>
                  <a:srgbClr val="FFFFFF"/>
                </a:solidFill>
                <a:latin typeface="Arial"/>
                <a:cs typeface="Arial"/>
              </a:rPr>
              <a:t> 1-12</a:t>
            </a:r>
            <a:r>
              <a:rPr sz="2600" spc="5" dirty="0">
                <a:solidFill>
                  <a:srgbClr val="FFFFFF"/>
                </a:solidFill>
                <a:latin typeface="Arial"/>
                <a:cs typeface="Arial"/>
              </a:rPr>
              <a:t> </a:t>
            </a:r>
            <a:r>
              <a:rPr sz="2600" spc="-5" dirty="0">
                <a:solidFill>
                  <a:srgbClr val="FFFFFF"/>
                </a:solidFill>
                <a:latin typeface="Arial"/>
                <a:cs typeface="Arial"/>
              </a:rPr>
              <a:t>participating in</a:t>
            </a:r>
            <a:r>
              <a:rPr sz="2600" spc="5" dirty="0">
                <a:solidFill>
                  <a:srgbClr val="FFFFFF"/>
                </a:solidFill>
                <a:latin typeface="Arial"/>
                <a:cs typeface="Arial"/>
              </a:rPr>
              <a:t> </a:t>
            </a:r>
            <a:endParaRPr lang="en-US" sz="2600" spc="5" dirty="0">
              <a:solidFill>
                <a:srgbClr val="FFFFFF"/>
              </a:solidFill>
              <a:latin typeface="Arial"/>
              <a:cs typeface="Arial"/>
            </a:endParaRPr>
          </a:p>
          <a:p>
            <a:pPr marL="12700" marR="5080">
              <a:lnSpc>
                <a:spcPct val="100000"/>
              </a:lnSpc>
              <a:spcBef>
                <a:spcPts val="105"/>
              </a:spcBef>
            </a:pPr>
            <a:r>
              <a:rPr sz="2600" dirty="0">
                <a:solidFill>
                  <a:srgbClr val="FFFFFF"/>
                </a:solidFill>
                <a:latin typeface="Arial"/>
                <a:cs typeface="Arial"/>
              </a:rPr>
              <a:t>21st </a:t>
            </a:r>
            <a:r>
              <a:rPr sz="2600" spc="-705" dirty="0">
                <a:solidFill>
                  <a:srgbClr val="FFFFFF"/>
                </a:solidFill>
                <a:latin typeface="Arial"/>
                <a:cs typeface="Arial"/>
              </a:rPr>
              <a:t> </a:t>
            </a:r>
            <a:r>
              <a:rPr sz="2600" dirty="0">
                <a:solidFill>
                  <a:srgbClr val="FFFFFF"/>
                </a:solidFill>
                <a:latin typeface="Arial"/>
                <a:cs typeface="Arial"/>
              </a:rPr>
              <a:t>CCLC during the </a:t>
            </a:r>
            <a:r>
              <a:rPr sz="2600" spc="5" dirty="0">
                <a:solidFill>
                  <a:srgbClr val="FFFFFF"/>
                </a:solidFill>
                <a:latin typeface="Arial"/>
                <a:cs typeface="Arial"/>
              </a:rPr>
              <a:t>school year </a:t>
            </a:r>
            <a:r>
              <a:rPr sz="2600" dirty="0">
                <a:solidFill>
                  <a:srgbClr val="FFFFFF"/>
                </a:solidFill>
                <a:latin typeface="Arial"/>
                <a:cs typeface="Arial"/>
              </a:rPr>
              <a:t>who had a </a:t>
            </a:r>
            <a:r>
              <a:rPr sz="2600" spc="5" dirty="0">
                <a:solidFill>
                  <a:srgbClr val="FFFFFF"/>
                </a:solidFill>
                <a:latin typeface="Arial"/>
                <a:cs typeface="Arial"/>
              </a:rPr>
              <a:t>school </a:t>
            </a:r>
            <a:r>
              <a:rPr sz="2600" dirty="0">
                <a:solidFill>
                  <a:srgbClr val="FFFFFF"/>
                </a:solidFill>
                <a:latin typeface="Arial"/>
                <a:cs typeface="Arial"/>
              </a:rPr>
              <a:t>day </a:t>
            </a:r>
            <a:r>
              <a:rPr sz="2600" spc="5" dirty="0">
                <a:solidFill>
                  <a:srgbClr val="FFFFFF"/>
                </a:solidFill>
                <a:latin typeface="Arial"/>
                <a:cs typeface="Arial"/>
              </a:rPr>
              <a:t> </a:t>
            </a:r>
            <a:r>
              <a:rPr sz="2600" dirty="0">
                <a:solidFill>
                  <a:srgbClr val="FFFFFF"/>
                </a:solidFill>
                <a:latin typeface="Arial"/>
                <a:cs typeface="Arial"/>
              </a:rPr>
              <a:t>attendance </a:t>
            </a:r>
            <a:r>
              <a:rPr sz="2600" spc="-5" dirty="0">
                <a:solidFill>
                  <a:srgbClr val="FFFFFF"/>
                </a:solidFill>
                <a:latin typeface="Arial"/>
                <a:cs typeface="Arial"/>
              </a:rPr>
              <a:t>rate </a:t>
            </a:r>
            <a:r>
              <a:rPr sz="2600" dirty="0">
                <a:solidFill>
                  <a:srgbClr val="FFFFFF"/>
                </a:solidFill>
                <a:latin typeface="Arial"/>
                <a:cs typeface="Arial"/>
              </a:rPr>
              <a:t>at or below 90% </a:t>
            </a:r>
            <a:r>
              <a:rPr sz="2600" spc="-5" dirty="0">
                <a:solidFill>
                  <a:srgbClr val="FFFFFF"/>
                </a:solidFill>
                <a:latin typeface="Arial"/>
                <a:cs typeface="Arial"/>
              </a:rPr>
              <a:t>in </a:t>
            </a:r>
            <a:r>
              <a:rPr sz="2600" dirty="0">
                <a:solidFill>
                  <a:srgbClr val="FFFFFF"/>
                </a:solidFill>
                <a:latin typeface="Arial"/>
                <a:cs typeface="Arial"/>
              </a:rPr>
              <a:t>the </a:t>
            </a:r>
            <a:r>
              <a:rPr sz="2600" spc="-5" dirty="0">
                <a:solidFill>
                  <a:srgbClr val="FFFFFF"/>
                </a:solidFill>
                <a:latin typeface="Arial"/>
                <a:cs typeface="Arial"/>
              </a:rPr>
              <a:t>prior </a:t>
            </a:r>
            <a:r>
              <a:rPr sz="2600" spc="5" dirty="0">
                <a:solidFill>
                  <a:srgbClr val="FFFFFF"/>
                </a:solidFill>
                <a:latin typeface="Arial"/>
                <a:cs typeface="Arial"/>
              </a:rPr>
              <a:t>school year </a:t>
            </a:r>
            <a:r>
              <a:rPr sz="2600" spc="10" dirty="0">
                <a:solidFill>
                  <a:srgbClr val="FFFFFF"/>
                </a:solidFill>
                <a:latin typeface="Arial"/>
                <a:cs typeface="Arial"/>
              </a:rPr>
              <a:t> </a:t>
            </a:r>
            <a:r>
              <a:rPr sz="2600" dirty="0">
                <a:solidFill>
                  <a:srgbClr val="FFFFFF"/>
                </a:solidFill>
                <a:latin typeface="Arial"/>
                <a:cs typeface="Arial"/>
              </a:rPr>
              <a:t>and demonstrated </a:t>
            </a:r>
            <a:r>
              <a:rPr sz="2600" dirty="0">
                <a:solidFill>
                  <a:schemeClr val="bg1"/>
                </a:solidFill>
                <a:latin typeface="Arial"/>
                <a:cs typeface="Arial"/>
              </a:rPr>
              <a:t>an</a:t>
            </a:r>
            <a:r>
              <a:rPr sz="2600" dirty="0">
                <a:solidFill>
                  <a:srgbClr val="FFFF00"/>
                </a:solidFill>
                <a:latin typeface="Arial"/>
                <a:cs typeface="Arial"/>
              </a:rPr>
              <a:t> improved attendance </a:t>
            </a:r>
            <a:r>
              <a:rPr sz="2600" spc="-5" dirty="0">
                <a:solidFill>
                  <a:srgbClr val="FFFF00"/>
                </a:solidFill>
                <a:latin typeface="Arial"/>
                <a:cs typeface="Arial"/>
              </a:rPr>
              <a:t>rate</a:t>
            </a:r>
            <a:r>
              <a:rPr sz="2600" spc="-5" dirty="0">
                <a:solidFill>
                  <a:srgbClr val="FFFFFF"/>
                </a:solidFill>
                <a:latin typeface="Arial"/>
                <a:cs typeface="Arial"/>
              </a:rPr>
              <a:t> in </a:t>
            </a:r>
            <a:r>
              <a:rPr sz="2600" dirty="0">
                <a:solidFill>
                  <a:srgbClr val="FFFFFF"/>
                </a:solidFill>
                <a:latin typeface="Arial"/>
                <a:cs typeface="Arial"/>
              </a:rPr>
              <a:t>the </a:t>
            </a:r>
            <a:r>
              <a:rPr sz="2600" spc="5" dirty="0">
                <a:solidFill>
                  <a:srgbClr val="FFFFFF"/>
                </a:solidFill>
                <a:latin typeface="Arial"/>
                <a:cs typeface="Arial"/>
              </a:rPr>
              <a:t> </a:t>
            </a:r>
            <a:r>
              <a:rPr sz="2600" dirty="0">
                <a:solidFill>
                  <a:srgbClr val="FFFFFF"/>
                </a:solidFill>
                <a:latin typeface="Arial"/>
                <a:cs typeface="Arial"/>
              </a:rPr>
              <a:t>current</a:t>
            </a:r>
            <a:r>
              <a:rPr sz="2600" spc="-25" dirty="0">
                <a:solidFill>
                  <a:srgbClr val="FFFFFF"/>
                </a:solidFill>
                <a:latin typeface="Arial"/>
                <a:cs typeface="Arial"/>
              </a:rPr>
              <a:t> </a:t>
            </a:r>
            <a:r>
              <a:rPr sz="2600" spc="5" dirty="0">
                <a:solidFill>
                  <a:srgbClr val="FFFFFF"/>
                </a:solidFill>
                <a:latin typeface="Arial"/>
                <a:cs typeface="Arial"/>
              </a:rPr>
              <a:t>school</a:t>
            </a:r>
            <a:r>
              <a:rPr sz="2600" spc="-20" dirty="0">
                <a:solidFill>
                  <a:srgbClr val="FFFFFF"/>
                </a:solidFill>
                <a:latin typeface="Arial"/>
                <a:cs typeface="Arial"/>
              </a:rPr>
              <a:t> </a:t>
            </a:r>
            <a:r>
              <a:rPr sz="2600" spc="-30" dirty="0">
                <a:solidFill>
                  <a:srgbClr val="FFFFFF"/>
                </a:solidFill>
                <a:latin typeface="Arial"/>
                <a:cs typeface="Arial"/>
              </a:rPr>
              <a:t>year.</a:t>
            </a:r>
            <a:endParaRPr lang="en-US" sz="2600" spc="-30" dirty="0">
              <a:solidFill>
                <a:srgbClr val="FFFFFF"/>
              </a:solidFill>
              <a:latin typeface="Arial"/>
              <a:cs typeface="Arial"/>
            </a:endParaRPr>
          </a:p>
          <a:p>
            <a:pPr marL="12700" marR="5080">
              <a:lnSpc>
                <a:spcPct val="100000"/>
              </a:lnSpc>
              <a:spcBef>
                <a:spcPts val="105"/>
              </a:spcBef>
            </a:pPr>
            <a:endParaRPr lang="en-US" sz="2600" spc="-30" dirty="0">
              <a:solidFill>
                <a:schemeClr val="bg1"/>
              </a:solidFill>
              <a:latin typeface="Arial"/>
              <a:cs typeface="Arial"/>
            </a:endParaRPr>
          </a:p>
          <a:p>
            <a:pPr marL="342900" indent="-342900">
              <a:buFont typeface="+mj-lt"/>
              <a:buAutoNum type="arabicPeriod"/>
              <a:tabLst>
                <a:tab pos="457200" algn="l"/>
              </a:tabLst>
            </a:pPr>
            <a:r>
              <a:rPr lang="en-US" sz="2000" b="1" i="0" u="none" strike="noStrike" baseline="0" dirty="0">
                <a:solidFill>
                  <a:schemeClr val="bg1"/>
                </a:solidFill>
                <a:latin typeface="Arial" panose="020B0604020202020204" pitchFamily="34" charset="0"/>
                <a:cs typeface="Arial" panose="020B0604020202020204" pitchFamily="34" charset="0"/>
              </a:rPr>
              <a:t>‘</a:t>
            </a:r>
            <a:r>
              <a:rPr lang="en-US" sz="2400" i="0" u="none" strike="noStrike" baseline="0" dirty="0">
                <a:solidFill>
                  <a:schemeClr val="bg1"/>
                </a:solidFill>
                <a:latin typeface="Arial" panose="020B0604020202020204" pitchFamily="34" charset="0"/>
                <a:cs typeface="Arial" panose="020B0604020202020204" pitchFamily="34" charset="0"/>
              </a:rPr>
              <a:t>Small p ’summary: This GPRA is only reported in the school year, not in the summer. </a:t>
            </a: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Collect the number of students in grades 1-12 during the school year who had a school day attendance rate at or below 90% in the prior school year and demonstrated an improved attendance rate in the current year.</a:t>
            </a:r>
          </a:p>
          <a:p>
            <a:pPr marL="342900" marR="0" lvl="0" indent="-342900">
              <a:spcBef>
                <a:spcPts val="0"/>
              </a:spcBef>
              <a:spcAft>
                <a:spcPts val="0"/>
              </a:spcAft>
              <a:buFont typeface="+mj-lt"/>
              <a:buAutoNum type="arabicPeriod"/>
              <a:tabLst>
                <a:tab pos="457200" algn="l"/>
              </a:tabLst>
            </a:pPr>
            <a:endParaRPr lang="en-US" sz="4000" spc="-5" dirty="0">
              <a:solidFill>
                <a:schemeClr val="bg1"/>
              </a:solidFill>
              <a:latin typeface="Arial" panose="020B0604020202020204" pitchFamily="34" charset="0"/>
              <a:cs typeface="Arial" panose="020B0604020202020204" pitchFamily="34" charset="0"/>
            </a:endParaRPr>
          </a:p>
        </p:txBody>
      </p:sp>
      <p:pic>
        <p:nvPicPr>
          <p:cNvPr id="11" name="Picture 2">
            <a:extLst>
              <a:ext uri="{FF2B5EF4-FFF2-40B4-BE49-F238E27FC236}">
                <a16:creationId xmlns:a16="http://schemas.microsoft.com/office/drawing/2014/main" id="{9D8DE52C-A919-4C0F-B935-1BEAE91CD26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9803137" y="183478"/>
            <a:ext cx="1957412" cy="19049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016CCFDB-0FDE-4B79-AC2A-54152DD913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8276" y="2362200"/>
            <a:ext cx="1905000" cy="190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4" name="object 8">
            <a:extLst>
              <a:ext uri="{FF2B5EF4-FFF2-40B4-BE49-F238E27FC236}">
                <a16:creationId xmlns:a16="http://schemas.microsoft.com/office/drawing/2014/main" id="{37D8A2D0-52CF-4E4D-A559-96B920397E60}"/>
              </a:ext>
            </a:extLst>
          </p:cNvPr>
          <p:cNvPicPr/>
          <p:nvPr/>
        </p:nvPicPr>
        <p:blipFill>
          <a:blip r:embed="rId6" cstate="print"/>
          <a:stretch>
            <a:fillRect/>
          </a:stretch>
        </p:blipFill>
        <p:spPr>
          <a:xfrm>
            <a:off x="9895066" y="4478462"/>
            <a:ext cx="1793292" cy="2023721"/>
          </a:xfrm>
          <a:prstGeom prst="roundRect">
            <a:avLst>
              <a:gd name="adj" fmla="val 16667"/>
            </a:avLst>
          </a:prstGeom>
          <a:solidFill>
            <a:schemeClr val="bg1"/>
          </a:solidFill>
          <a:ln>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A33FC1-1850-4764-B2EE-B1A43D99EC9E}"/>
              </a:ext>
            </a:extLst>
          </p:cNvPr>
          <p:cNvPicPr>
            <a:picLocks noChangeAspect="1"/>
          </p:cNvPicPr>
          <p:nvPr/>
        </p:nvPicPr>
        <p:blipFill>
          <a:blip r:embed="rId2"/>
          <a:stretch>
            <a:fillRect/>
          </a:stretch>
        </p:blipFill>
        <p:spPr>
          <a:xfrm>
            <a:off x="762000" y="1295400"/>
            <a:ext cx="10668000" cy="5219700"/>
          </a:xfrm>
          <a:prstGeom prst="rect">
            <a:avLst/>
          </a:prstGeom>
        </p:spPr>
      </p:pic>
      <p:sp>
        <p:nvSpPr>
          <p:cNvPr id="5" name="TextBox 4">
            <a:extLst>
              <a:ext uri="{FF2B5EF4-FFF2-40B4-BE49-F238E27FC236}">
                <a16:creationId xmlns:a16="http://schemas.microsoft.com/office/drawing/2014/main" id="{71B2458B-BB90-4AEA-A756-E0B89531F811}"/>
              </a:ext>
            </a:extLst>
          </p:cNvPr>
          <p:cNvSpPr txBox="1"/>
          <p:nvPr/>
        </p:nvSpPr>
        <p:spPr>
          <a:xfrm>
            <a:off x="762000" y="152400"/>
            <a:ext cx="1066800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l"/>
            <a:r>
              <a:rPr lang="en-US" b="1" i="0" u="none" strike="noStrike" baseline="0" dirty="0">
                <a:solidFill>
                  <a:srgbClr val="E46C0A"/>
                </a:solidFill>
                <a:latin typeface="Arial" panose="020B0604020202020204" pitchFamily="34" charset="0"/>
                <a:cs typeface="Arial" panose="020B0604020202020204" pitchFamily="34" charset="0"/>
              </a:rPr>
              <a:t>‘Small p ’summary: </a:t>
            </a:r>
            <a:r>
              <a:rPr lang="en-US" b="0" i="0" u="none" strike="noStrike" baseline="0" dirty="0">
                <a:solidFill>
                  <a:srgbClr val="171838"/>
                </a:solidFill>
                <a:latin typeface="Arial" panose="020B0604020202020204" pitchFamily="34" charset="0"/>
                <a:cs typeface="Arial" panose="020B0604020202020204" pitchFamily="34" charset="0"/>
              </a:rPr>
              <a:t>This GPRA is only reported in the school year, not in the summer. </a:t>
            </a:r>
            <a:r>
              <a:rPr lang="en-US" b="0" i="0" u="none" strike="noStrike" baseline="0" dirty="0">
                <a:solidFill>
                  <a:srgbClr val="171838"/>
                </a:solidFill>
                <a:highlight>
                  <a:srgbClr val="FFFF00"/>
                </a:highlight>
                <a:latin typeface="Arial" panose="020B0604020202020204" pitchFamily="34" charset="0"/>
                <a:cs typeface="Arial" panose="020B0604020202020204" pitchFamily="34" charset="0"/>
              </a:rPr>
              <a:t>The State will define what improved attendance rate means e.g., how much of an improvement needs to be shown in order for it to be counted.</a:t>
            </a:r>
            <a:endParaRPr lang="en-US"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3711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437876" y="0"/>
            <a:ext cx="685800" cy="1143000"/>
          </a:xfrm>
          <a:custGeom>
            <a:avLst/>
            <a:gdLst/>
            <a:ahLst/>
            <a:cxnLst/>
            <a:rect l="l" t="t" r="r" b="b"/>
            <a:pathLst>
              <a:path w="685800" h="1143000">
                <a:moveTo>
                  <a:pt x="685800" y="0"/>
                </a:moveTo>
                <a:lnTo>
                  <a:pt x="0" y="0"/>
                </a:lnTo>
                <a:lnTo>
                  <a:pt x="0" y="1143000"/>
                </a:lnTo>
                <a:lnTo>
                  <a:pt x="685800" y="1143000"/>
                </a:lnTo>
                <a:lnTo>
                  <a:pt x="685800" y="0"/>
                </a:lnTo>
                <a:close/>
              </a:path>
            </a:pathLst>
          </a:custGeom>
          <a:solidFill>
            <a:srgbClr val="BE0D3D"/>
          </a:solidFill>
        </p:spPr>
        <p:txBody>
          <a:bodyPr wrap="square" lIns="0" tIns="0" rIns="0" bIns="0" rtlCol="0"/>
          <a:lstStyle/>
          <a:p>
            <a:endParaRPr/>
          </a:p>
        </p:txBody>
      </p:sp>
      <p:grpSp>
        <p:nvGrpSpPr>
          <p:cNvPr id="3" name="object 3"/>
          <p:cNvGrpSpPr/>
          <p:nvPr/>
        </p:nvGrpSpPr>
        <p:grpSpPr>
          <a:xfrm>
            <a:off x="530351" y="762"/>
            <a:ext cx="11298683" cy="6858000"/>
            <a:chOff x="530351" y="762"/>
            <a:chExt cx="11298683" cy="6858000"/>
          </a:xfrm>
        </p:grpSpPr>
        <p:pic>
          <p:nvPicPr>
            <p:cNvPr id="4" name="object 4"/>
            <p:cNvPicPr/>
            <p:nvPr/>
          </p:nvPicPr>
          <p:blipFill>
            <a:blip r:embed="rId2" cstate="print"/>
            <a:stretch>
              <a:fillRect/>
            </a:stretch>
          </p:blipFill>
          <p:spPr>
            <a:xfrm>
              <a:off x="530351" y="4098035"/>
              <a:ext cx="10114787" cy="2593847"/>
            </a:xfrm>
            <a:prstGeom prst="rect">
              <a:avLst/>
            </a:prstGeom>
          </p:spPr>
        </p:pic>
        <p:sp>
          <p:nvSpPr>
            <p:cNvPr id="5" name="object 5"/>
            <p:cNvSpPr/>
            <p:nvPr/>
          </p:nvSpPr>
          <p:spPr>
            <a:xfrm>
              <a:off x="9690354" y="762"/>
              <a:ext cx="2138680" cy="6857365"/>
            </a:xfrm>
            <a:custGeom>
              <a:avLst/>
              <a:gdLst/>
              <a:ahLst/>
              <a:cxnLst/>
              <a:rect l="l" t="t" r="r" b="b"/>
              <a:pathLst>
                <a:path w="2138679" h="6857365">
                  <a:moveTo>
                    <a:pt x="2138172" y="0"/>
                  </a:moveTo>
                  <a:lnTo>
                    <a:pt x="0" y="0"/>
                  </a:lnTo>
                  <a:lnTo>
                    <a:pt x="0" y="6857238"/>
                  </a:lnTo>
                  <a:lnTo>
                    <a:pt x="2138172" y="6857238"/>
                  </a:lnTo>
                  <a:lnTo>
                    <a:pt x="2138172" y="0"/>
                  </a:lnTo>
                  <a:close/>
                </a:path>
              </a:pathLst>
            </a:custGeom>
            <a:solidFill>
              <a:srgbClr val="BE0D3D"/>
            </a:solidFill>
          </p:spPr>
          <p:txBody>
            <a:bodyPr wrap="square" lIns="0" tIns="0" rIns="0" bIns="0" rtlCol="0"/>
            <a:lstStyle/>
            <a:p>
              <a:endParaRPr/>
            </a:p>
          </p:txBody>
        </p:sp>
        <p:sp>
          <p:nvSpPr>
            <p:cNvPr id="6" name="object 6"/>
            <p:cNvSpPr/>
            <p:nvPr/>
          </p:nvSpPr>
          <p:spPr>
            <a:xfrm>
              <a:off x="9690354" y="762"/>
              <a:ext cx="2138680" cy="6858000"/>
            </a:xfrm>
            <a:custGeom>
              <a:avLst/>
              <a:gdLst/>
              <a:ahLst/>
              <a:cxnLst/>
              <a:rect l="l" t="t" r="r" b="b"/>
              <a:pathLst>
                <a:path w="2138679" h="6858000">
                  <a:moveTo>
                    <a:pt x="0" y="0"/>
                  </a:moveTo>
                  <a:lnTo>
                    <a:pt x="2138172" y="0"/>
                  </a:lnTo>
                  <a:lnTo>
                    <a:pt x="2138172" y="6858000"/>
                  </a:lnTo>
                  <a:lnTo>
                    <a:pt x="0" y="6858000"/>
                  </a:lnTo>
                  <a:lnTo>
                    <a:pt x="0" y="0"/>
                  </a:lnTo>
                  <a:close/>
                </a:path>
              </a:pathLst>
            </a:custGeom>
            <a:ln w="19050">
              <a:solidFill>
                <a:srgbClr val="8B062B"/>
              </a:solidFill>
            </a:ln>
          </p:spPr>
          <p:txBody>
            <a:bodyPr wrap="square" lIns="0" tIns="0" rIns="0" bIns="0" rtlCol="0"/>
            <a:lstStyle/>
            <a:p>
              <a:endParaRPr/>
            </a:p>
          </p:txBody>
        </p:sp>
      </p:grpSp>
      <p:sp>
        <p:nvSpPr>
          <p:cNvPr id="9" name="object 9"/>
          <p:cNvSpPr txBox="1">
            <a:spLocks noGrp="1"/>
          </p:cNvSpPr>
          <p:nvPr>
            <p:ph type="title"/>
          </p:nvPr>
        </p:nvSpPr>
        <p:spPr>
          <a:xfrm>
            <a:off x="724851" y="470498"/>
            <a:ext cx="5535930" cy="665480"/>
          </a:xfrm>
          <a:prstGeom prst="rect">
            <a:avLst/>
          </a:prstGeom>
        </p:spPr>
        <p:txBody>
          <a:bodyPr vert="horz" wrap="square" lIns="0" tIns="12700" rIns="0" bIns="0" rtlCol="0">
            <a:spAutoFit/>
          </a:bodyPr>
          <a:lstStyle/>
          <a:p>
            <a:pPr marL="12700">
              <a:lnSpc>
                <a:spcPct val="100000"/>
              </a:lnSpc>
              <a:spcBef>
                <a:spcPts val="100"/>
              </a:spcBef>
            </a:pPr>
            <a:r>
              <a:rPr sz="4200" spc="-5" dirty="0"/>
              <a:t>NEW</a:t>
            </a:r>
            <a:r>
              <a:rPr sz="4200" spc="-25" dirty="0"/>
              <a:t> </a:t>
            </a:r>
            <a:r>
              <a:rPr sz="4200" spc="-5" dirty="0"/>
              <a:t>GPRA-</a:t>
            </a:r>
            <a:r>
              <a:rPr sz="4200" spc="-30" dirty="0"/>
              <a:t> </a:t>
            </a:r>
            <a:r>
              <a:rPr sz="4200" spc="-5" dirty="0"/>
              <a:t>GPRA</a:t>
            </a:r>
            <a:r>
              <a:rPr sz="4200" spc="-254" dirty="0"/>
              <a:t> </a:t>
            </a:r>
            <a:r>
              <a:rPr sz="4200" dirty="0"/>
              <a:t>4</a:t>
            </a:r>
          </a:p>
        </p:txBody>
      </p:sp>
      <p:sp>
        <p:nvSpPr>
          <p:cNvPr id="10" name="object 10"/>
          <p:cNvSpPr txBox="1"/>
          <p:nvPr/>
        </p:nvSpPr>
        <p:spPr>
          <a:xfrm>
            <a:off x="685800" y="1530267"/>
            <a:ext cx="8244840" cy="1610995"/>
          </a:xfrm>
          <a:prstGeom prst="rect">
            <a:avLst/>
          </a:prstGeom>
        </p:spPr>
        <p:txBody>
          <a:bodyPr vert="horz" wrap="square" lIns="0" tIns="13335" rIns="0" bIns="0" rtlCol="0">
            <a:spAutoFit/>
          </a:bodyPr>
          <a:lstStyle/>
          <a:p>
            <a:pPr marL="12700" marR="5080">
              <a:lnSpc>
                <a:spcPct val="100000"/>
              </a:lnSpc>
              <a:spcBef>
                <a:spcPts val="105"/>
              </a:spcBef>
            </a:pPr>
            <a:r>
              <a:rPr sz="2600" dirty="0">
                <a:solidFill>
                  <a:srgbClr val="FFFFFF"/>
                </a:solidFill>
                <a:latin typeface="Arial"/>
                <a:cs typeface="Arial"/>
              </a:rPr>
              <a:t>Percentage of students </a:t>
            </a:r>
            <a:r>
              <a:rPr sz="2600" spc="-5" dirty="0">
                <a:solidFill>
                  <a:srgbClr val="FFFFFF"/>
                </a:solidFill>
                <a:latin typeface="Arial"/>
                <a:cs typeface="Arial"/>
              </a:rPr>
              <a:t>in </a:t>
            </a:r>
            <a:r>
              <a:rPr sz="2600" dirty="0">
                <a:solidFill>
                  <a:srgbClr val="FFFFFF"/>
                </a:solidFill>
                <a:latin typeface="Arial"/>
                <a:cs typeface="Arial"/>
              </a:rPr>
              <a:t>gr</a:t>
            </a:r>
            <a:r>
              <a:rPr lang="en-US" sz="2600" dirty="0">
                <a:solidFill>
                  <a:srgbClr val="FFFFFF"/>
                </a:solidFill>
                <a:latin typeface="Arial"/>
                <a:cs typeface="Arial"/>
              </a:rPr>
              <a:t>ades </a:t>
            </a:r>
            <a:r>
              <a:rPr sz="2600" spc="-5" dirty="0">
                <a:solidFill>
                  <a:srgbClr val="FFFFFF"/>
                </a:solidFill>
                <a:latin typeface="Arial"/>
                <a:cs typeface="Arial"/>
              </a:rPr>
              <a:t>1-12 </a:t>
            </a:r>
            <a:r>
              <a:rPr sz="2600" dirty="0">
                <a:solidFill>
                  <a:srgbClr val="FFFFFF"/>
                </a:solidFill>
                <a:latin typeface="Arial"/>
                <a:cs typeface="Arial"/>
              </a:rPr>
              <a:t>attending 21st </a:t>
            </a:r>
            <a:r>
              <a:rPr sz="2600" spc="5" dirty="0">
                <a:solidFill>
                  <a:srgbClr val="FFFFFF"/>
                </a:solidFill>
                <a:latin typeface="Arial"/>
                <a:cs typeface="Arial"/>
              </a:rPr>
              <a:t> </a:t>
            </a:r>
            <a:r>
              <a:rPr sz="2600" dirty="0">
                <a:solidFill>
                  <a:srgbClr val="FFFFFF"/>
                </a:solidFill>
                <a:latin typeface="Arial"/>
                <a:cs typeface="Arial"/>
              </a:rPr>
              <a:t>CCLC</a:t>
            </a:r>
            <a:r>
              <a:rPr sz="2600" spc="-35" dirty="0">
                <a:solidFill>
                  <a:srgbClr val="FFFFFF"/>
                </a:solidFill>
                <a:latin typeface="Arial"/>
                <a:cs typeface="Arial"/>
              </a:rPr>
              <a:t> </a:t>
            </a:r>
            <a:r>
              <a:rPr sz="2600" dirty="0">
                <a:solidFill>
                  <a:srgbClr val="FFFFFF"/>
                </a:solidFill>
                <a:latin typeface="Arial"/>
                <a:cs typeface="Arial"/>
              </a:rPr>
              <a:t>programming</a:t>
            </a:r>
            <a:r>
              <a:rPr sz="2600" spc="-30" dirty="0">
                <a:solidFill>
                  <a:srgbClr val="FFFFFF"/>
                </a:solidFill>
                <a:latin typeface="Arial"/>
                <a:cs typeface="Arial"/>
              </a:rPr>
              <a:t> </a:t>
            </a:r>
            <a:r>
              <a:rPr sz="2600" dirty="0">
                <a:solidFill>
                  <a:srgbClr val="FFFFFF"/>
                </a:solidFill>
                <a:latin typeface="Arial"/>
                <a:cs typeface="Arial"/>
              </a:rPr>
              <a:t>during</a:t>
            </a:r>
            <a:r>
              <a:rPr sz="2600" spc="-15" dirty="0">
                <a:solidFill>
                  <a:srgbClr val="FFFFFF"/>
                </a:solidFill>
                <a:latin typeface="Arial"/>
                <a:cs typeface="Arial"/>
              </a:rPr>
              <a:t> </a:t>
            </a:r>
            <a:r>
              <a:rPr sz="2600" dirty="0">
                <a:solidFill>
                  <a:srgbClr val="FFFFFF"/>
                </a:solidFill>
                <a:latin typeface="Arial"/>
                <a:cs typeface="Arial"/>
              </a:rPr>
              <a:t>the</a:t>
            </a:r>
            <a:r>
              <a:rPr sz="2600" spc="5" dirty="0">
                <a:solidFill>
                  <a:srgbClr val="FFFFFF"/>
                </a:solidFill>
                <a:latin typeface="Arial"/>
                <a:cs typeface="Arial"/>
              </a:rPr>
              <a:t> school</a:t>
            </a:r>
            <a:r>
              <a:rPr sz="2600" spc="-35" dirty="0">
                <a:solidFill>
                  <a:srgbClr val="FFFFFF"/>
                </a:solidFill>
                <a:latin typeface="Arial"/>
                <a:cs typeface="Arial"/>
              </a:rPr>
              <a:t> </a:t>
            </a:r>
            <a:r>
              <a:rPr sz="2600" spc="5" dirty="0">
                <a:solidFill>
                  <a:srgbClr val="FFFFFF"/>
                </a:solidFill>
                <a:latin typeface="Arial"/>
                <a:cs typeface="Arial"/>
              </a:rPr>
              <a:t>year</a:t>
            </a:r>
            <a:r>
              <a:rPr sz="2600" spc="-25" dirty="0">
                <a:solidFill>
                  <a:srgbClr val="FFFFFF"/>
                </a:solidFill>
                <a:latin typeface="Arial"/>
                <a:cs typeface="Arial"/>
              </a:rPr>
              <a:t> </a:t>
            </a:r>
            <a:r>
              <a:rPr sz="2600" dirty="0">
                <a:solidFill>
                  <a:srgbClr val="FFFFFF"/>
                </a:solidFill>
                <a:latin typeface="Arial"/>
                <a:cs typeface="Arial"/>
              </a:rPr>
              <a:t>and</a:t>
            </a:r>
            <a:r>
              <a:rPr sz="2600" spc="-5" dirty="0">
                <a:solidFill>
                  <a:srgbClr val="FFFFFF"/>
                </a:solidFill>
                <a:latin typeface="Arial"/>
                <a:cs typeface="Arial"/>
              </a:rPr>
              <a:t> </a:t>
            </a:r>
            <a:r>
              <a:rPr sz="2600" dirty="0">
                <a:solidFill>
                  <a:srgbClr val="FFFFFF"/>
                </a:solidFill>
                <a:latin typeface="Arial"/>
                <a:cs typeface="Arial"/>
              </a:rPr>
              <a:t>summer </a:t>
            </a:r>
            <a:r>
              <a:rPr sz="2600" spc="-705" dirty="0">
                <a:solidFill>
                  <a:srgbClr val="FFFFFF"/>
                </a:solidFill>
                <a:latin typeface="Arial"/>
                <a:cs typeface="Arial"/>
              </a:rPr>
              <a:t> </a:t>
            </a:r>
            <a:r>
              <a:rPr sz="2600" dirty="0">
                <a:solidFill>
                  <a:srgbClr val="FFFFFF"/>
                </a:solidFill>
                <a:latin typeface="Arial"/>
                <a:cs typeface="Arial"/>
              </a:rPr>
              <a:t>who experienced a </a:t>
            </a:r>
            <a:r>
              <a:rPr sz="2600" dirty="0">
                <a:solidFill>
                  <a:srgbClr val="FFFF00"/>
                </a:solidFill>
                <a:latin typeface="Arial"/>
                <a:cs typeface="Arial"/>
              </a:rPr>
              <a:t>decrease</a:t>
            </a:r>
            <a:r>
              <a:rPr sz="2600" dirty="0">
                <a:solidFill>
                  <a:srgbClr val="FFFFFF"/>
                </a:solidFill>
                <a:latin typeface="Arial"/>
                <a:cs typeface="Arial"/>
              </a:rPr>
              <a:t> </a:t>
            </a:r>
            <a:r>
              <a:rPr sz="2600" spc="-5" dirty="0">
                <a:solidFill>
                  <a:srgbClr val="FFFFFF"/>
                </a:solidFill>
                <a:latin typeface="Arial"/>
                <a:cs typeface="Arial"/>
              </a:rPr>
              <a:t>in </a:t>
            </a:r>
            <a:r>
              <a:rPr sz="2600" dirty="0">
                <a:solidFill>
                  <a:srgbClr val="FFFFFF"/>
                </a:solidFill>
                <a:latin typeface="Arial"/>
                <a:cs typeface="Arial"/>
              </a:rPr>
              <a:t>in-school suspensions </a:t>
            </a:r>
            <a:r>
              <a:rPr sz="2600" spc="5" dirty="0">
                <a:solidFill>
                  <a:srgbClr val="FFFFFF"/>
                </a:solidFill>
                <a:latin typeface="Arial"/>
                <a:cs typeface="Arial"/>
              </a:rPr>
              <a:t> </a:t>
            </a:r>
            <a:r>
              <a:rPr sz="2600" dirty="0">
                <a:solidFill>
                  <a:srgbClr val="FFFFFF"/>
                </a:solidFill>
                <a:latin typeface="Arial"/>
                <a:cs typeface="Arial"/>
              </a:rPr>
              <a:t>compared</a:t>
            </a:r>
            <a:r>
              <a:rPr sz="2600" spc="-30" dirty="0">
                <a:solidFill>
                  <a:srgbClr val="FFFFFF"/>
                </a:solidFill>
                <a:latin typeface="Arial"/>
                <a:cs typeface="Arial"/>
              </a:rPr>
              <a:t> </a:t>
            </a:r>
            <a:r>
              <a:rPr sz="2600" spc="-5" dirty="0">
                <a:solidFill>
                  <a:srgbClr val="FFFFFF"/>
                </a:solidFill>
                <a:latin typeface="Arial"/>
                <a:cs typeface="Arial"/>
              </a:rPr>
              <a:t>to</a:t>
            </a:r>
            <a:r>
              <a:rPr sz="2600" spc="10" dirty="0">
                <a:solidFill>
                  <a:srgbClr val="FFFFFF"/>
                </a:solidFill>
                <a:latin typeface="Arial"/>
                <a:cs typeface="Arial"/>
              </a:rPr>
              <a:t> </a:t>
            </a:r>
            <a:r>
              <a:rPr sz="2600" dirty="0">
                <a:solidFill>
                  <a:srgbClr val="FFFFFF"/>
                </a:solidFill>
                <a:latin typeface="Arial"/>
                <a:cs typeface="Arial"/>
              </a:rPr>
              <a:t>the previous</a:t>
            </a:r>
            <a:r>
              <a:rPr sz="2600" spc="-25" dirty="0">
                <a:solidFill>
                  <a:srgbClr val="FFFFFF"/>
                </a:solidFill>
                <a:latin typeface="Arial"/>
                <a:cs typeface="Arial"/>
              </a:rPr>
              <a:t> </a:t>
            </a:r>
            <a:r>
              <a:rPr sz="2600" spc="5" dirty="0">
                <a:solidFill>
                  <a:srgbClr val="FFFFFF"/>
                </a:solidFill>
                <a:latin typeface="Arial"/>
                <a:cs typeface="Arial"/>
              </a:rPr>
              <a:t>school</a:t>
            </a:r>
            <a:r>
              <a:rPr sz="2600" spc="-20" dirty="0">
                <a:solidFill>
                  <a:srgbClr val="FFFFFF"/>
                </a:solidFill>
                <a:latin typeface="Arial"/>
                <a:cs typeface="Arial"/>
              </a:rPr>
              <a:t> </a:t>
            </a:r>
            <a:r>
              <a:rPr sz="2600" spc="-30" dirty="0">
                <a:solidFill>
                  <a:srgbClr val="FFFFFF"/>
                </a:solidFill>
                <a:latin typeface="Arial"/>
                <a:cs typeface="Arial"/>
              </a:rPr>
              <a:t>year.</a:t>
            </a:r>
            <a:endParaRPr sz="2600" dirty="0">
              <a:latin typeface="Arial"/>
              <a:cs typeface="Arial"/>
            </a:endParaRPr>
          </a:p>
        </p:txBody>
      </p:sp>
      <p:sp>
        <p:nvSpPr>
          <p:cNvPr id="11" name="object 11"/>
          <p:cNvSpPr txBox="1"/>
          <p:nvPr/>
        </p:nvSpPr>
        <p:spPr>
          <a:xfrm>
            <a:off x="1371600" y="4225144"/>
            <a:ext cx="7864475" cy="2549416"/>
          </a:xfrm>
          <a:prstGeom prst="rect">
            <a:avLst/>
          </a:prstGeom>
        </p:spPr>
        <p:txBody>
          <a:bodyPr vert="horz" wrap="square" lIns="0" tIns="12700" rIns="0" bIns="0" rtlCol="0">
            <a:spAutoFit/>
          </a:bodyPr>
          <a:lstStyle/>
          <a:p>
            <a:pPr algn="l"/>
            <a:r>
              <a:rPr lang="en-US" sz="2000" b="0" i="0" u="none" strike="noStrike" baseline="0" dirty="0">
                <a:solidFill>
                  <a:srgbClr val="171838"/>
                </a:solidFill>
                <a:latin typeface="Arial" panose="020B0604020202020204" pitchFamily="34" charset="0"/>
                <a:cs typeface="Arial" panose="020B0604020202020204" pitchFamily="34" charset="0"/>
              </a:rPr>
              <a:t>This will be entered once for the summer and once for the school year. You may have duplicative data, and that is okay.</a:t>
            </a:r>
          </a:p>
          <a:p>
            <a:pPr algn="l"/>
            <a:endParaRPr lang="en-US" dirty="0">
              <a:solidFill>
                <a:srgbClr val="171838"/>
              </a:solidFill>
              <a:latin typeface="TimesNewRomanPSMT"/>
              <a:cs typeface="Arial"/>
            </a:endParaRPr>
          </a:p>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lang="en-US" sz="2000" dirty="0">
                <a:latin typeface="Arial"/>
                <a:cs typeface="Arial"/>
              </a:rPr>
              <a:t>Note: </a:t>
            </a:r>
            <a:r>
              <a:rPr kumimoji="0" 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Collect the number of students in grades 1-12 attending the program during the school year and summer who experienced a decrease in in school suspensions compared to the previous school year.</a:t>
            </a:r>
          </a:p>
          <a:p>
            <a:pPr marL="12700">
              <a:lnSpc>
                <a:spcPct val="100000"/>
              </a:lnSpc>
              <a:spcBef>
                <a:spcPts val="100"/>
              </a:spcBef>
            </a:pPr>
            <a:endParaRPr lang="en-US" sz="2200" dirty="0">
              <a:latin typeface="Arial"/>
              <a:cs typeface="Arial"/>
            </a:endParaRPr>
          </a:p>
        </p:txBody>
      </p:sp>
      <p:pic>
        <p:nvPicPr>
          <p:cNvPr id="12" name="Picture 2">
            <a:extLst>
              <a:ext uri="{FF2B5EF4-FFF2-40B4-BE49-F238E27FC236}">
                <a16:creationId xmlns:a16="http://schemas.microsoft.com/office/drawing/2014/main" id="{E5C36231-4B46-4DF2-BC5E-E811D02B013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9803137" y="183478"/>
            <a:ext cx="1957412" cy="19049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9509BA4C-DA22-452F-B9F8-B950A10D3D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8492" y="2362200"/>
            <a:ext cx="1905000" cy="190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5" name="object 8">
            <a:extLst>
              <a:ext uri="{FF2B5EF4-FFF2-40B4-BE49-F238E27FC236}">
                <a16:creationId xmlns:a16="http://schemas.microsoft.com/office/drawing/2014/main" id="{DBE4DD69-D18F-49A9-A0D8-AC60C76EA73A}"/>
              </a:ext>
            </a:extLst>
          </p:cNvPr>
          <p:cNvPicPr/>
          <p:nvPr/>
        </p:nvPicPr>
        <p:blipFill>
          <a:blip r:embed="rId6" cstate="print"/>
          <a:stretch>
            <a:fillRect/>
          </a:stretch>
        </p:blipFill>
        <p:spPr>
          <a:xfrm>
            <a:off x="9863048" y="4629899"/>
            <a:ext cx="1793292" cy="2023721"/>
          </a:xfrm>
          <a:prstGeom prst="roundRect">
            <a:avLst>
              <a:gd name="adj" fmla="val 16667"/>
            </a:avLst>
          </a:prstGeom>
          <a:solidFill>
            <a:schemeClr val="bg1"/>
          </a:solidFill>
          <a:ln>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6D9B31-4356-41F8-A143-2FAF07D71D41}"/>
              </a:ext>
            </a:extLst>
          </p:cNvPr>
          <p:cNvSpPr/>
          <p:nvPr/>
        </p:nvSpPr>
        <p:spPr>
          <a:xfrm>
            <a:off x="762000" y="533400"/>
            <a:ext cx="10668000" cy="5105400"/>
          </a:xfrm>
          <a:prstGeom prst="rect">
            <a:avLst/>
          </a:prstGeom>
          <a:ln w="57150">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nSpc>
                <a:spcPct val="150000"/>
              </a:lnSpc>
            </a:pPr>
            <a:r>
              <a:rPr lang="en-US" sz="2000" dirty="0">
                <a:latin typeface="Arial" panose="020B0604020202020204" pitchFamily="34" charset="0"/>
                <a:cs typeface="Arial" panose="020B0604020202020204" pitchFamily="34" charset="0"/>
              </a:rPr>
              <a:t>The Nita M. Lowey 21st CCLC program, like most programs funded through Congressional appropriations, is subject to the Government Performance and Results Act (GPRA). This Act dictates that metrics referred to commonly as GPRA measures or “The GPRA” serve as program outcomes to complete the required Annual Performance Report (APR) submitted to Congress. In 2020, The United State Department of Education(USDOE) approved five new GPRA for the 21</a:t>
            </a:r>
            <a:r>
              <a:rPr lang="en-US" sz="2000" baseline="30000" dirty="0">
                <a:latin typeface="Arial" panose="020B0604020202020204" pitchFamily="34" charset="0"/>
                <a:cs typeface="Arial" panose="020B0604020202020204" pitchFamily="34" charset="0"/>
              </a:rPr>
              <a:t>st</a:t>
            </a:r>
            <a:r>
              <a:rPr lang="en-US" sz="2000" dirty="0">
                <a:latin typeface="Arial" panose="020B0604020202020204" pitchFamily="34" charset="0"/>
                <a:cs typeface="Arial" panose="020B0604020202020204" pitchFamily="34" charset="0"/>
              </a:rPr>
              <a:t> CCLC program: Statewide Assessments, Grade Point Average, School Day Attendance, Teacher-Reported Behaviors, and Student Engagement in Learning. Data will be collected during the school year of 2021-2022, which begins this summer. The State is the authoritative source for the State data. The purpose of 21APR is to gather data to Congress and the USDOE. </a:t>
            </a:r>
          </a:p>
        </p:txBody>
      </p:sp>
    </p:spTree>
    <p:extLst>
      <p:ext uri="{BB962C8B-B14F-4D97-AF65-F5344CB8AC3E}">
        <p14:creationId xmlns:p14="http://schemas.microsoft.com/office/powerpoint/2010/main" val="2763412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23FEC3-47E9-47D9-9082-977CD3AFA32A}"/>
              </a:ext>
            </a:extLst>
          </p:cNvPr>
          <p:cNvPicPr>
            <a:picLocks noChangeAspect="1"/>
          </p:cNvPicPr>
          <p:nvPr/>
        </p:nvPicPr>
        <p:blipFill>
          <a:blip r:embed="rId2"/>
          <a:stretch>
            <a:fillRect/>
          </a:stretch>
        </p:blipFill>
        <p:spPr>
          <a:xfrm>
            <a:off x="609600" y="533400"/>
            <a:ext cx="10896600" cy="53530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84265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437876" y="0"/>
            <a:ext cx="685800" cy="1143000"/>
          </a:xfrm>
          <a:custGeom>
            <a:avLst/>
            <a:gdLst/>
            <a:ahLst/>
            <a:cxnLst/>
            <a:rect l="l" t="t" r="r" b="b"/>
            <a:pathLst>
              <a:path w="685800" h="1143000">
                <a:moveTo>
                  <a:pt x="685800" y="0"/>
                </a:moveTo>
                <a:lnTo>
                  <a:pt x="0" y="0"/>
                </a:lnTo>
                <a:lnTo>
                  <a:pt x="0" y="1143000"/>
                </a:lnTo>
                <a:lnTo>
                  <a:pt x="685800" y="1143000"/>
                </a:lnTo>
                <a:lnTo>
                  <a:pt x="685800" y="0"/>
                </a:lnTo>
                <a:close/>
              </a:path>
            </a:pathLst>
          </a:custGeom>
          <a:solidFill>
            <a:srgbClr val="BE0D3D"/>
          </a:solidFill>
        </p:spPr>
        <p:txBody>
          <a:bodyPr wrap="square" lIns="0" tIns="0" rIns="0" bIns="0" rtlCol="0"/>
          <a:lstStyle/>
          <a:p>
            <a:endParaRPr/>
          </a:p>
        </p:txBody>
      </p:sp>
      <p:grpSp>
        <p:nvGrpSpPr>
          <p:cNvPr id="3" name="object 3"/>
          <p:cNvGrpSpPr/>
          <p:nvPr/>
        </p:nvGrpSpPr>
        <p:grpSpPr>
          <a:xfrm>
            <a:off x="611439" y="-16497"/>
            <a:ext cx="11298683" cy="6858000"/>
            <a:chOff x="530351" y="762"/>
            <a:chExt cx="11298683" cy="6858000"/>
          </a:xfrm>
        </p:grpSpPr>
        <p:pic>
          <p:nvPicPr>
            <p:cNvPr id="4" name="object 4"/>
            <p:cNvPicPr/>
            <p:nvPr/>
          </p:nvPicPr>
          <p:blipFill>
            <a:blip r:embed="rId2" cstate="print"/>
            <a:stretch>
              <a:fillRect/>
            </a:stretch>
          </p:blipFill>
          <p:spPr>
            <a:xfrm>
              <a:off x="530351" y="4098035"/>
              <a:ext cx="10114787" cy="2593847"/>
            </a:xfrm>
            <a:prstGeom prst="rect">
              <a:avLst/>
            </a:prstGeom>
          </p:spPr>
        </p:pic>
        <p:sp>
          <p:nvSpPr>
            <p:cNvPr id="5" name="object 5"/>
            <p:cNvSpPr/>
            <p:nvPr/>
          </p:nvSpPr>
          <p:spPr>
            <a:xfrm>
              <a:off x="9690354" y="762"/>
              <a:ext cx="2138680" cy="6857365"/>
            </a:xfrm>
            <a:custGeom>
              <a:avLst/>
              <a:gdLst/>
              <a:ahLst/>
              <a:cxnLst/>
              <a:rect l="l" t="t" r="r" b="b"/>
              <a:pathLst>
                <a:path w="2138679" h="6857365">
                  <a:moveTo>
                    <a:pt x="2138172" y="0"/>
                  </a:moveTo>
                  <a:lnTo>
                    <a:pt x="0" y="0"/>
                  </a:lnTo>
                  <a:lnTo>
                    <a:pt x="0" y="6857238"/>
                  </a:lnTo>
                  <a:lnTo>
                    <a:pt x="2138172" y="6857238"/>
                  </a:lnTo>
                  <a:lnTo>
                    <a:pt x="2138172" y="0"/>
                  </a:lnTo>
                  <a:close/>
                </a:path>
              </a:pathLst>
            </a:custGeom>
            <a:solidFill>
              <a:srgbClr val="BE0D3D"/>
            </a:solidFill>
          </p:spPr>
          <p:txBody>
            <a:bodyPr wrap="square" lIns="0" tIns="0" rIns="0" bIns="0" rtlCol="0"/>
            <a:lstStyle/>
            <a:p>
              <a:endParaRPr/>
            </a:p>
          </p:txBody>
        </p:sp>
        <p:sp>
          <p:nvSpPr>
            <p:cNvPr id="6" name="object 6"/>
            <p:cNvSpPr/>
            <p:nvPr/>
          </p:nvSpPr>
          <p:spPr>
            <a:xfrm>
              <a:off x="9690354" y="762"/>
              <a:ext cx="2138680" cy="6858000"/>
            </a:xfrm>
            <a:custGeom>
              <a:avLst/>
              <a:gdLst/>
              <a:ahLst/>
              <a:cxnLst/>
              <a:rect l="l" t="t" r="r" b="b"/>
              <a:pathLst>
                <a:path w="2138679" h="6858000">
                  <a:moveTo>
                    <a:pt x="0" y="0"/>
                  </a:moveTo>
                  <a:lnTo>
                    <a:pt x="2138172" y="0"/>
                  </a:lnTo>
                  <a:lnTo>
                    <a:pt x="2138172" y="6858000"/>
                  </a:lnTo>
                  <a:lnTo>
                    <a:pt x="0" y="6858000"/>
                  </a:lnTo>
                  <a:lnTo>
                    <a:pt x="0" y="0"/>
                  </a:lnTo>
                  <a:close/>
                </a:path>
              </a:pathLst>
            </a:custGeom>
            <a:ln w="19050">
              <a:solidFill>
                <a:srgbClr val="8B062B"/>
              </a:solidFill>
            </a:ln>
          </p:spPr>
          <p:txBody>
            <a:bodyPr wrap="square" lIns="0" tIns="0" rIns="0" bIns="0" rtlCol="0"/>
            <a:lstStyle/>
            <a:p>
              <a:endParaRPr/>
            </a:p>
          </p:txBody>
        </p:sp>
      </p:grpSp>
      <p:sp>
        <p:nvSpPr>
          <p:cNvPr id="9" name="object 9"/>
          <p:cNvSpPr txBox="1">
            <a:spLocks noGrp="1"/>
          </p:cNvSpPr>
          <p:nvPr>
            <p:ph type="title"/>
          </p:nvPr>
        </p:nvSpPr>
        <p:spPr>
          <a:xfrm>
            <a:off x="724851" y="470498"/>
            <a:ext cx="5535930" cy="665480"/>
          </a:xfrm>
          <a:prstGeom prst="rect">
            <a:avLst/>
          </a:prstGeom>
        </p:spPr>
        <p:txBody>
          <a:bodyPr vert="horz" wrap="square" lIns="0" tIns="12700" rIns="0" bIns="0" rtlCol="0">
            <a:spAutoFit/>
          </a:bodyPr>
          <a:lstStyle/>
          <a:p>
            <a:pPr marL="12700">
              <a:lnSpc>
                <a:spcPct val="100000"/>
              </a:lnSpc>
              <a:spcBef>
                <a:spcPts val="100"/>
              </a:spcBef>
            </a:pPr>
            <a:r>
              <a:rPr sz="4200" spc="-5" dirty="0"/>
              <a:t>NEW</a:t>
            </a:r>
            <a:r>
              <a:rPr sz="4200" spc="-25" dirty="0"/>
              <a:t> </a:t>
            </a:r>
            <a:r>
              <a:rPr sz="4200" spc="-5" dirty="0"/>
              <a:t>GPRA-</a:t>
            </a:r>
            <a:r>
              <a:rPr sz="4200" spc="-30" dirty="0"/>
              <a:t> </a:t>
            </a:r>
            <a:r>
              <a:rPr sz="4200" spc="-5" dirty="0"/>
              <a:t>GPRA</a:t>
            </a:r>
            <a:r>
              <a:rPr sz="4200" spc="-254" dirty="0"/>
              <a:t> </a:t>
            </a:r>
            <a:r>
              <a:rPr sz="4200" dirty="0"/>
              <a:t>5</a:t>
            </a:r>
          </a:p>
        </p:txBody>
      </p:sp>
      <p:sp>
        <p:nvSpPr>
          <p:cNvPr id="11" name="object 11"/>
          <p:cNvSpPr txBox="1"/>
          <p:nvPr/>
        </p:nvSpPr>
        <p:spPr>
          <a:xfrm>
            <a:off x="743705" y="1482261"/>
            <a:ext cx="8395970" cy="1610995"/>
          </a:xfrm>
          <a:prstGeom prst="rect">
            <a:avLst/>
          </a:prstGeom>
        </p:spPr>
        <p:txBody>
          <a:bodyPr vert="horz" wrap="square" lIns="0" tIns="13335" rIns="0" bIns="0" rtlCol="0">
            <a:spAutoFit/>
          </a:bodyPr>
          <a:lstStyle/>
          <a:p>
            <a:pPr marL="12700" marR="5080">
              <a:lnSpc>
                <a:spcPct val="100000"/>
              </a:lnSpc>
              <a:spcBef>
                <a:spcPts val="105"/>
              </a:spcBef>
            </a:pPr>
            <a:r>
              <a:rPr sz="2600" dirty="0">
                <a:solidFill>
                  <a:srgbClr val="FFFFFF"/>
                </a:solidFill>
                <a:latin typeface="Arial"/>
                <a:cs typeface="Arial"/>
              </a:rPr>
              <a:t>Percentage</a:t>
            </a:r>
            <a:r>
              <a:rPr sz="2600" spc="-10" dirty="0">
                <a:solidFill>
                  <a:srgbClr val="FFFFFF"/>
                </a:solidFill>
                <a:latin typeface="Arial"/>
                <a:cs typeface="Arial"/>
              </a:rPr>
              <a:t> </a:t>
            </a:r>
            <a:r>
              <a:rPr sz="2600" dirty="0">
                <a:solidFill>
                  <a:srgbClr val="FFFFFF"/>
                </a:solidFill>
                <a:latin typeface="Arial"/>
                <a:cs typeface="Arial"/>
              </a:rPr>
              <a:t>of</a:t>
            </a:r>
            <a:r>
              <a:rPr sz="2600" spc="10" dirty="0">
                <a:solidFill>
                  <a:srgbClr val="FFFFFF"/>
                </a:solidFill>
                <a:latin typeface="Arial"/>
                <a:cs typeface="Arial"/>
              </a:rPr>
              <a:t> </a:t>
            </a:r>
            <a:r>
              <a:rPr sz="2600" dirty="0">
                <a:solidFill>
                  <a:srgbClr val="FFFFFF"/>
                </a:solidFill>
                <a:latin typeface="Arial"/>
                <a:cs typeface="Arial"/>
              </a:rPr>
              <a:t>students</a:t>
            </a:r>
            <a:r>
              <a:rPr sz="2600" spc="-5" dirty="0">
                <a:solidFill>
                  <a:srgbClr val="FFFFFF"/>
                </a:solidFill>
                <a:latin typeface="Arial"/>
                <a:cs typeface="Arial"/>
              </a:rPr>
              <a:t> in</a:t>
            </a:r>
            <a:r>
              <a:rPr sz="2600" spc="5" dirty="0">
                <a:solidFill>
                  <a:srgbClr val="FFFFFF"/>
                </a:solidFill>
                <a:latin typeface="Arial"/>
                <a:cs typeface="Arial"/>
              </a:rPr>
              <a:t> </a:t>
            </a:r>
            <a:r>
              <a:rPr sz="2600" dirty="0">
                <a:solidFill>
                  <a:srgbClr val="FFFFFF"/>
                </a:solidFill>
                <a:latin typeface="Arial"/>
                <a:cs typeface="Arial"/>
              </a:rPr>
              <a:t>gr</a:t>
            </a:r>
            <a:r>
              <a:rPr lang="en-US" sz="2600" dirty="0">
                <a:solidFill>
                  <a:srgbClr val="FFFFFF"/>
                </a:solidFill>
                <a:latin typeface="Arial"/>
                <a:cs typeface="Arial"/>
              </a:rPr>
              <a:t>ade</a:t>
            </a:r>
            <a:r>
              <a:rPr sz="2600" dirty="0">
                <a:solidFill>
                  <a:srgbClr val="FFFFFF"/>
                </a:solidFill>
                <a:latin typeface="Arial"/>
                <a:cs typeface="Arial"/>
              </a:rPr>
              <a:t>s</a:t>
            </a:r>
            <a:r>
              <a:rPr sz="2600" spc="-5" dirty="0">
                <a:solidFill>
                  <a:srgbClr val="FFFFFF"/>
                </a:solidFill>
                <a:latin typeface="Arial"/>
                <a:cs typeface="Arial"/>
              </a:rPr>
              <a:t> 1-5</a:t>
            </a:r>
            <a:r>
              <a:rPr sz="2600" spc="5" dirty="0">
                <a:solidFill>
                  <a:srgbClr val="FFFFFF"/>
                </a:solidFill>
                <a:latin typeface="Arial"/>
                <a:cs typeface="Arial"/>
              </a:rPr>
              <a:t> </a:t>
            </a:r>
            <a:r>
              <a:rPr sz="2600" spc="-5" dirty="0">
                <a:solidFill>
                  <a:srgbClr val="FFFFFF"/>
                </a:solidFill>
                <a:latin typeface="Arial"/>
                <a:cs typeface="Arial"/>
              </a:rPr>
              <a:t>participating in</a:t>
            </a:r>
            <a:r>
              <a:rPr sz="2600" spc="5" dirty="0">
                <a:solidFill>
                  <a:srgbClr val="FFFFFF"/>
                </a:solidFill>
                <a:latin typeface="Arial"/>
                <a:cs typeface="Arial"/>
              </a:rPr>
              <a:t> </a:t>
            </a:r>
            <a:r>
              <a:rPr sz="2600" dirty="0">
                <a:solidFill>
                  <a:srgbClr val="FFFFFF"/>
                </a:solidFill>
                <a:latin typeface="Arial"/>
                <a:cs typeface="Arial"/>
              </a:rPr>
              <a:t>21st </a:t>
            </a:r>
            <a:r>
              <a:rPr sz="2600" spc="-710" dirty="0">
                <a:solidFill>
                  <a:srgbClr val="FFFFFF"/>
                </a:solidFill>
                <a:latin typeface="Arial"/>
                <a:cs typeface="Arial"/>
              </a:rPr>
              <a:t> </a:t>
            </a:r>
            <a:r>
              <a:rPr sz="2600" dirty="0">
                <a:solidFill>
                  <a:srgbClr val="FFFFFF"/>
                </a:solidFill>
                <a:latin typeface="Arial"/>
                <a:cs typeface="Arial"/>
              </a:rPr>
              <a:t>CCLC programming </a:t>
            </a:r>
            <a:r>
              <a:rPr sz="2600" spc="-5" dirty="0">
                <a:solidFill>
                  <a:srgbClr val="FFFFFF"/>
                </a:solidFill>
                <a:latin typeface="Arial"/>
                <a:cs typeface="Arial"/>
              </a:rPr>
              <a:t>in </a:t>
            </a:r>
            <a:r>
              <a:rPr sz="2600" dirty="0">
                <a:solidFill>
                  <a:srgbClr val="FFFFFF"/>
                </a:solidFill>
                <a:latin typeface="Arial"/>
                <a:cs typeface="Arial"/>
              </a:rPr>
              <a:t>the </a:t>
            </a:r>
            <a:r>
              <a:rPr sz="2600" spc="5" dirty="0">
                <a:solidFill>
                  <a:srgbClr val="FFFFFF"/>
                </a:solidFill>
                <a:latin typeface="Arial"/>
                <a:cs typeface="Arial"/>
              </a:rPr>
              <a:t>school year </a:t>
            </a:r>
            <a:r>
              <a:rPr sz="2600" dirty="0">
                <a:solidFill>
                  <a:srgbClr val="FFFFFF"/>
                </a:solidFill>
                <a:latin typeface="Arial"/>
                <a:cs typeface="Arial"/>
              </a:rPr>
              <a:t>and summer who </a:t>
            </a:r>
            <a:r>
              <a:rPr sz="2600" spc="5" dirty="0">
                <a:solidFill>
                  <a:srgbClr val="FFFFFF"/>
                </a:solidFill>
                <a:latin typeface="Arial"/>
                <a:cs typeface="Arial"/>
              </a:rPr>
              <a:t> </a:t>
            </a:r>
            <a:r>
              <a:rPr sz="2600" dirty="0">
                <a:solidFill>
                  <a:srgbClr val="FFFF00"/>
                </a:solidFill>
                <a:latin typeface="Arial"/>
                <a:cs typeface="Arial"/>
              </a:rPr>
              <a:t>demonstrated an improvement </a:t>
            </a:r>
            <a:r>
              <a:rPr sz="2600" spc="-5" dirty="0">
                <a:solidFill>
                  <a:srgbClr val="FFFFFF"/>
                </a:solidFill>
                <a:latin typeface="Arial"/>
                <a:cs typeface="Arial"/>
              </a:rPr>
              <a:t>in </a:t>
            </a:r>
            <a:r>
              <a:rPr sz="2600" dirty="0">
                <a:solidFill>
                  <a:srgbClr val="FFFF00"/>
                </a:solidFill>
                <a:latin typeface="Arial"/>
                <a:cs typeface="Arial"/>
              </a:rPr>
              <a:t>teacher reported </a:t>
            </a:r>
            <a:r>
              <a:rPr sz="2600" spc="5" dirty="0">
                <a:solidFill>
                  <a:srgbClr val="FFFF00"/>
                </a:solidFill>
                <a:latin typeface="Arial"/>
                <a:cs typeface="Arial"/>
              </a:rPr>
              <a:t> </a:t>
            </a:r>
            <a:r>
              <a:rPr sz="2600" dirty="0">
                <a:solidFill>
                  <a:srgbClr val="FFFF00"/>
                </a:solidFill>
                <a:latin typeface="Arial"/>
                <a:cs typeface="Arial"/>
              </a:rPr>
              <a:t>engagement</a:t>
            </a:r>
            <a:r>
              <a:rPr sz="2600" spc="-25" dirty="0">
                <a:solidFill>
                  <a:srgbClr val="FFFF00"/>
                </a:solidFill>
                <a:latin typeface="Arial"/>
                <a:cs typeface="Arial"/>
              </a:rPr>
              <a:t> </a:t>
            </a:r>
            <a:r>
              <a:rPr sz="2600" spc="-5" dirty="0">
                <a:solidFill>
                  <a:srgbClr val="FFFFFF"/>
                </a:solidFill>
                <a:latin typeface="Arial"/>
                <a:cs typeface="Arial"/>
              </a:rPr>
              <a:t>in</a:t>
            </a:r>
            <a:r>
              <a:rPr sz="2600" dirty="0">
                <a:solidFill>
                  <a:srgbClr val="FFFFFF"/>
                </a:solidFill>
                <a:latin typeface="Arial"/>
                <a:cs typeface="Arial"/>
              </a:rPr>
              <a:t> learning.</a:t>
            </a:r>
            <a:endParaRPr sz="2600" dirty="0">
              <a:latin typeface="Arial"/>
              <a:cs typeface="Arial"/>
            </a:endParaRPr>
          </a:p>
        </p:txBody>
      </p:sp>
      <p:pic>
        <p:nvPicPr>
          <p:cNvPr id="12" name="Picture 2">
            <a:extLst>
              <a:ext uri="{FF2B5EF4-FFF2-40B4-BE49-F238E27FC236}">
                <a16:creationId xmlns:a16="http://schemas.microsoft.com/office/drawing/2014/main" id="{5375ADBD-CD18-416E-85EA-1DFA833A9F5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9803137" y="183478"/>
            <a:ext cx="1957412" cy="19049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6E306592-4408-4C78-8453-C717EBF2D2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8276" y="2271955"/>
            <a:ext cx="1905000" cy="190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2D4FB59-A1A7-4C07-9675-FA368F7EDBE9}"/>
              </a:ext>
            </a:extLst>
          </p:cNvPr>
          <p:cNvSpPr txBox="1"/>
          <p:nvPr/>
        </p:nvSpPr>
        <p:spPr>
          <a:xfrm>
            <a:off x="1318955" y="4247048"/>
            <a:ext cx="8699754" cy="1323439"/>
          </a:xfrm>
          <a:prstGeom prst="rect">
            <a:avLst/>
          </a:prstGeom>
          <a:noFill/>
        </p:spPr>
        <p:txBody>
          <a:bodyPr wrap="square">
            <a:spAutoFit/>
          </a:bodyPr>
          <a:lstStyle/>
          <a:p>
            <a:pPr marL="12700">
              <a:spcBef>
                <a:spcPts val="100"/>
              </a:spcBef>
            </a:pPr>
            <a:r>
              <a:rPr lang="en-US" sz="2000" dirty="0">
                <a:solidFill>
                  <a:schemeClr val="bg1"/>
                </a:solidFill>
                <a:latin typeface="Arial"/>
                <a:cs typeface="Arial"/>
              </a:rPr>
              <a:t>Note: </a:t>
            </a:r>
            <a:r>
              <a:rPr kumimoji="0" 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Collect the number of students in grades 1–5 participating in the program during the school year and summer who demonstrate an improvement in teacher-reported engagement in learning (Collected through Teacher Survey for Reading or Math).</a:t>
            </a:r>
          </a:p>
        </p:txBody>
      </p:sp>
      <p:pic>
        <p:nvPicPr>
          <p:cNvPr id="14" name="object 8">
            <a:extLst>
              <a:ext uri="{FF2B5EF4-FFF2-40B4-BE49-F238E27FC236}">
                <a16:creationId xmlns:a16="http://schemas.microsoft.com/office/drawing/2014/main" id="{57AA8BD4-3126-48F6-B388-0215DFC02292}"/>
              </a:ext>
            </a:extLst>
          </p:cNvPr>
          <p:cNvPicPr/>
          <p:nvPr/>
        </p:nvPicPr>
        <p:blipFill>
          <a:blip r:embed="rId6" cstate="print"/>
          <a:stretch>
            <a:fillRect/>
          </a:stretch>
        </p:blipFill>
        <p:spPr>
          <a:xfrm>
            <a:off x="9870124" y="4413928"/>
            <a:ext cx="1793292" cy="2023721"/>
          </a:xfrm>
          <a:prstGeom prst="roundRect">
            <a:avLst>
              <a:gd name="adj" fmla="val 16667"/>
            </a:avLst>
          </a:prstGeom>
          <a:solidFill>
            <a:schemeClr val="bg1"/>
          </a:solidFill>
          <a:ln>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Circular 6">
            <a:extLst>
              <a:ext uri="{FF2B5EF4-FFF2-40B4-BE49-F238E27FC236}">
                <a16:creationId xmlns:a16="http://schemas.microsoft.com/office/drawing/2014/main" id="{9641FFCE-0926-4EFF-951A-E4FD7F375325}"/>
              </a:ext>
            </a:extLst>
          </p:cNvPr>
          <p:cNvSpPr/>
          <p:nvPr/>
        </p:nvSpPr>
        <p:spPr>
          <a:xfrm rot="4497677">
            <a:off x="9981660" y="398204"/>
            <a:ext cx="1905000" cy="2491863"/>
          </a:xfrm>
          <a:prstGeom prst="circular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C00000"/>
              </a:solidFill>
            </a:endParaRPr>
          </a:p>
        </p:txBody>
      </p:sp>
      <p:sp>
        <p:nvSpPr>
          <p:cNvPr id="2" name="Title 1">
            <a:extLst>
              <a:ext uri="{FF2B5EF4-FFF2-40B4-BE49-F238E27FC236}">
                <a16:creationId xmlns:a16="http://schemas.microsoft.com/office/drawing/2014/main" id="{861406C6-E103-4C78-AFE1-80ABD0C84E47}"/>
              </a:ext>
            </a:extLst>
          </p:cNvPr>
          <p:cNvSpPr>
            <a:spLocks noGrp="1"/>
          </p:cNvSpPr>
          <p:nvPr>
            <p:ph type="title"/>
          </p:nvPr>
        </p:nvSpPr>
        <p:spPr>
          <a:xfrm>
            <a:off x="500742" y="685800"/>
            <a:ext cx="10515599" cy="369332"/>
          </a:xfrm>
        </p:spPr>
        <p:style>
          <a:lnRef idx="1">
            <a:schemeClr val="accent1"/>
          </a:lnRef>
          <a:fillRef idx="3">
            <a:schemeClr val="accent1"/>
          </a:fillRef>
          <a:effectRef idx="2">
            <a:schemeClr val="accent1"/>
          </a:effectRef>
          <a:fontRef idx="minor">
            <a:schemeClr val="lt1"/>
          </a:fontRef>
        </p:style>
        <p:txBody>
          <a:bodyPr/>
          <a:lstStyle/>
          <a:p>
            <a:pPr algn="l"/>
            <a:r>
              <a:rPr lang="en-US" sz="2400" b="1" dirty="0">
                <a:solidFill>
                  <a:srgbClr val="FFFF00"/>
                </a:solidFill>
                <a:effectLst/>
              </a:rPr>
              <a:t>‘</a:t>
            </a:r>
            <a:r>
              <a:rPr lang="en-US" sz="2000" b="1" dirty="0">
                <a:solidFill>
                  <a:srgbClr val="FFFF00"/>
                </a:solidFill>
                <a:effectLst/>
              </a:rPr>
              <a:t>Small p ’summary: </a:t>
            </a:r>
            <a:r>
              <a:rPr lang="en-US" sz="2000" dirty="0"/>
              <a:t>for this GPRA metric, the state will collect teacher survey data</a:t>
            </a:r>
            <a:endParaRPr lang="en-US" sz="2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3F7DC12-3F58-4215-8BAC-A054AC7258D9}"/>
              </a:ext>
            </a:extLst>
          </p:cNvPr>
          <p:cNvPicPr>
            <a:picLocks noChangeAspect="1"/>
          </p:cNvPicPr>
          <p:nvPr/>
        </p:nvPicPr>
        <p:blipFill>
          <a:blip r:embed="rId2"/>
          <a:stretch>
            <a:fillRect/>
          </a:stretch>
        </p:blipFill>
        <p:spPr>
          <a:xfrm>
            <a:off x="634092" y="1670685"/>
            <a:ext cx="10382250" cy="1628775"/>
          </a:xfrm>
          <a:prstGeom prst="rect">
            <a:avLst/>
          </a:prstGeom>
          <a:ln>
            <a:noFill/>
          </a:ln>
          <a:effectLst>
            <a:softEdge rad="112500"/>
          </a:effectLst>
        </p:spPr>
      </p:pic>
      <p:pic>
        <p:nvPicPr>
          <p:cNvPr id="6" name="Picture 5">
            <a:extLst>
              <a:ext uri="{FF2B5EF4-FFF2-40B4-BE49-F238E27FC236}">
                <a16:creationId xmlns:a16="http://schemas.microsoft.com/office/drawing/2014/main" id="{F76C6DB4-1150-4117-8068-31D76CF8EF5E}"/>
              </a:ext>
            </a:extLst>
          </p:cNvPr>
          <p:cNvPicPr>
            <a:picLocks noChangeAspect="1"/>
          </p:cNvPicPr>
          <p:nvPr/>
        </p:nvPicPr>
        <p:blipFill>
          <a:blip r:embed="rId3"/>
          <a:stretch>
            <a:fillRect/>
          </a:stretch>
        </p:blipFill>
        <p:spPr>
          <a:xfrm>
            <a:off x="609600" y="3124200"/>
            <a:ext cx="10384971" cy="3419475"/>
          </a:xfrm>
          <a:prstGeom prst="rect">
            <a:avLst/>
          </a:prstGeom>
          <a:ln>
            <a:noFill/>
          </a:ln>
          <a:effectLst>
            <a:softEdge rad="112500"/>
          </a:effectLst>
        </p:spPr>
      </p:pic>
    </p:spTree>
    <p:extLst>
      <p:ext uri="{BB962C8B-B14F-4D97-AF65-F5344CB8AC3E}">
        <p14:creationId xmlns:p14="http://schemas.microsoft.com/office/powerpoint/2010/main" val="7383942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C65F9C3-8450-4BC8-A86A-9F6E9185D0FF}"/>
              </a:ext>
            </a:extLst>
          </p:cNvPr>
          <p:cNvSpPr txBox="1"/>
          <p:nvPr/>
        </p:nvSpPr>
        <p:spPr>
          <a:xfrm>
            <a:off x="1143000" y="1752600"/>
            <a:ext cx="8382000" cy="156966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n-US" sz="4800" dirty="0">
                <a:solidFill>
                  <a:schemeClr val="bg1"/>
                </a:solidFill>
                <a:latin typeface="Arial" panose="020B0604020202020204" pitchFamily="34" charset="0"/>
                <a:cs typeface="Arial" panose="020B0604020202020204" pitchFamily="34" charset="0"/>
              </a:rPr>
              <a:t>NEW GPRA: What Do You Need to Collect and Report?</a:t>
            </a:r>
          </a:p>
        </p:txBody>
      </p:sp>
    </p:spTree>
    <p:extLst>
      <p:ext uri="{BB962C8B-B14F-4D97-AF65-F5344CB8AC3E}">
        <p14:creationId xmlns:p14="http://schemas.microsoft.com/office/powerpoint/2010/main" val="29140625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Circular 6">
            <a:extLst>
              <a:ext uri="{FF2B5EF4-FFF2-40B4-BE49-F238E27FC236}">
                <a16:creationId xmlns:a16="http://schemas.microsoft.com/office/drawing/2014/main" id="{9641FFCE-0926-4EFF-951A-E4FD7F375325}"/>
              </a:ext>
            </a:extLst>
          </p:cNvPr>
          <p:cNvSpPr/>
          <p:nvPr/>
        </p:nvSpPr>
        <p:spPr>
          <a:xfrm rot="4497677">
            <a:off x="9981660" y="398204"/>
            <a:ext cx="1905000" cy="2491863"/>
          </a:xfrm>
          <a:prstGeom prst="circular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C00000"/>
              </a:solidFill>
            </a:endParaRPr>
          </a:p>
        </p:txBody>
      </p:sp>
      <p:sp>
        <p:nvSpPr>
          <p:cNvPr id="2" name="Title 1">
            <a:extLst>
              <a:ext uri="{FF2B5EF4-FFF2-40B4-BE49-F238E27FC236}">
                <a16:creationId xmlns:a16="http://schemas.microsoft.com/office/drawing/2014/main" id="{861406C6-E103-4C78-AFE1-80ABD0C84E47}"/>
              </a:ext>
            </a:extLst>
          </p:cNvPr>
          <p:cNvSpPr>
            <a:spLocks noGrp="1"/>
          </p:cNvSpPr>
          <p:nvPr>
            <p:ph type="title"/>
          </p:nvPr>
        </p:nvSpPr>
        <p:spPr>
          <a:xfrm>
            <a:off x="500742" y="685800"/>
            <a:ext cx="10515599" cy="369332"/>
          </a:xfrm>
        </p:spPr>
        <p:style>
          <a:lnRef idx="1">
            <a:schemeClr val="accent1"/>
          </a:lnRef>
          <a:fillRef idx="3">
            <a:schemeClr val="accent1"/>
          </a:fillRef>
          <a:effectRef idx="2">
            <a:schemeClr val="accent1"/>
          </a:effectRef>
          <a:fontRef idx="minor">
            <a:schemeClr val="lt1"/>
          </a:fontRef>
        </p:style>
        <p:txBody>
          <a:bodyPr/>
          <a:lstStyle/>
          <a:p>
            <a:pPr algn="ctr"/>
            <a:r>
              <a:rPr lang="en-US" sz="2400" b="1" dirty="0">
                <a:solidFill>
                  <a:schemeClr val="bg1"/>
                </a:solidFill>
                <a:latin typeface="Arial" panose="020B0604020202020204" pitchFamily="34" charset="0"/>
                <a:cs typeface="Arial" panose="020B0604020202020204" pitchFamily="34" charset="0"/>
              </a:rPr>
              <a:t>New GPRA Measurement Chart</a:t>
            </a:r>
            <a:endParaRPr lang="en-US" sz="2400" dirty="0">
              <a:solidFill>
                <a:schemeClr val="bg1"/>
              </a:solidFill>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099AA41D-51A3-41EF-B218-DD46A7B2BA3E}"/>
              </a:ext>
            </a:extLst>
          </p:cNvPr>
          <p:cNvGraphicFramePr>
            <a:graphicFrameLocks noGrp="1"/>
          </p:cNvGraphicFramePr>
          <p:nvPr>
            <p:extLst>
              <p:ext uri="{D42A27DB-BD31-4B8C-83A1-F6EECF244321}">
                <p14:modId xmlns:p14="http://schemas.microsoft.com/office/powerpoint/2010/main" val="2996641486"/>
              </p:ext>
            </p:extLst>
          </p:nvPr>
        </p:nvGraphicFramePr>
        <p:xfrm>
          <a:off x="266160" y="1502236"/>
          <a:ext cx="10668000" cy="4223062"/>
        </p:xfrm>
        <a:graphic>
          <a:graphicData uri="http://schemas.openxmlformats.org/drawingml/2006/table">
            <a:tbl>
              <a:tblPr firstRow="1">
                <a:tableStyleId>{22838BEF-8BB2-4498-84A7-C5851F593DF1}</a:tableStyleId>
              </a:tblPr>
              <a:tblGrid>
                <a:gridCol w="1778000">
                  <a:extLst>
                    <a:ext uri="{9D8B030D-6E8A-4147-A177-3AD203B41FA5}">
                      <a16:colId xmlns:a16="http://schemas.microsoft.com/office/drawing/2014/main" val="3180863720"/>
                    </a:ext>
                  </a:extLst>
                </a:gridCol>
                <a:gridCol w="1778000">
                  <a:extLst>
                    <a:ext uri="{9D8B030D-6E8A-4147-A177-3AD203B41FA5}">
                      <a16:colId xmlns:a16="http://schemas.microsoft.com/office/drawing/2014/main" val="2608200985"/>
                    </a:ext>
                  </a:extLst>
                </a:gridCol>
                <a:gridCol w="1871252">
                  <a:extLst>
                    <a:ext uri="{9D8B030D-6E8A-4147-A177-3AD203B41FA5}">
                      <a16:colId xmlns:a16="http://schemas.microsoft.com/office/drawing/2014/main" val="2888701882"/>
                    </a:ext>
                  </a:extLst>
                </a:gridCol>
                <a:gridCol w="1684748">
                  <a:extLst>
                    <a:ext uri="{9D8B030D-6E8A-4147-A177-3AD203B41FA5}">
                      <a16:colId xmlns:a16="http://schemas.microsoft.com/office/drawing/2014/main" val="3628228816"/>
                    </a:ext>
                  </a:extLst>
                </a:gridCol>
                <a:gridCol w="1778000">
                  <a:extLst>
                    <a:ext uri="{9D8B030D-6E8A-4147-A177-3AD203B41FA5}">
                      <a16:colId xmlns:a16="http://schemas.microsoft.com/office/drawing/2014/main" val="2489560044"/>
                    </a:ext>
                  </a:extLst>
                </a:gridCol>
                <a:gridCol w="1778000">
                  <a:extLst>
                    <a:ext uri="{9D8B030D-6E8A-4147-A177-3AD203B41FA5}">
                      <a16:colId xmlns:a16="http://schemas.microsoft.com/office/drawing/2014/main" val="4287296120"/>
                    </a:ext>
                  </a:extLst>
                </a:gridCol>
              </a:tblGrid>
              <a:tr h="333814">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1" u="none" strike="noStrike" cap="none" normalizeH="0" baseline="0" dirty="0">
                          <a:ln>
                            <a:noFill/>
                          </a:ln>
                          <a:solidFill>
                            <a:schemeClr val="accent1"/>
                          </a:solidFill>
                          <a:effectLst/>
                        </a:rPr>
                        <a:t>Outcome #1</a:t>
                      </a:r>
                      <a:endParaRPr kumimoji="0" lang="en-US" sz="1400" b="1" i="0" u="none" strike="noStrike" cap="none" normalizeH="0" baseline="0" dirty="0">
                        <a:ln>
                          <a:noFill/>
                        </a:ln>
                        <a:solidFill>
                          <a:schemeClr val="accent1"/>
                        </a:solidFill>
                        <a:effectLst/>
                        <a:latin typeface="Arial" panose="020B0604020202020204" pitchFamily="34"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1" u="none" strike="noStrike" cap="none" normalizeH="0" baseline="0" dirty="0">
                          <a:ln>
                            <a:noFill/>
                          </a:ln>
                          <a:solidFill>
                            <a:schemeClr val="accent1"/>
                          </a:solidFill>
                          <a:effectLst/>
                        </a:rPr>
                        <a:t>Outcome #2</a:t>
                      </a:r>
                      <a:endParaRPr kumimoji="0" lang="en-US" sz="1400" b="1" i="0" u="none" strike="noStrike" cap="none" normalizeH="0" baseline="0" dirty="0">
                        <a:ln>
                          <a:noFill/>
                        </a:ln>
                        <a:solidFill>
                          <a:schemeClr val="accent1"/>
                        </a:solidFill>
                        <a:effectLst/>
                        <a:latin typeface="Arial" panose="020B0604020202020204" pitchFamily="34"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1" u="none" strike="noStrike" cap="none" normalizeH="0" baseline="0" dirty="0">
                          <a:ln>
                            <a:noFill/>
                          </a:ln>
                          <a:solidFill>
                            <a:schemeClr val="accent1"/>
                          </a:solidFill>
                          <a:effectLst/>
                        </a:rPr>
                        <a:t>Outcome #3</a:t>
                      </a:r>
                      <a:endParaRPr kumimoji="0" lang="en-US" sz="1400" b="1" i="0" u="none" strike="noStrike" cap="none" normalizeH="0" baseline="0" dirty="0">
                        <a:ln>
                          <a:noFill/>
                        </a:ln>
                        <a:solidFill>
                          <a:schemeClr val="accent1"/>
                        </a:solidFill>
                        <a:effectLst/>
                        <a:latin typeface="Arial" panose="020B0604020202020204" pitchFamily="34"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1" u="none" strike="noStrike" cap="none" normalizeH="0" baseline="0" dirty="0">
                          <a:ln>
                            <a:noFill/>
                          </a:ln>
                          <a:solidFill>
                            <a:schemeClr val="accent1"/>
                          </a:solidFill>
                          <a:effectLst/>
                        </a:rPr>
                        <a:t>Outcome #4</a:t>
                      </a:r>
                      <a:endParaRPr kumimoji="0" lang="en-US" sz="1400" b="1" i="0" u="none" strike="noStrike" cap="none" normalizeH="0" baseline="0" dirty="0">
                        <a:ln>
                          <a:noFill/>
                        </a:ln>
                        <a:solidFill>
                          <a:schemeClr val="accent1"/>
                        </a:solidFill>
                        <a:effectLst/>
                        <a:latin typeface="Arial" panose="020B0604020202020204" pitchFamily="34"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1" u="none" strike="noStrike" cap="none" normalizeH="0" baseline="0" dirty="0">
                          <a:ln>
                            <a:noFill/>
                          </a:ln>
                          <a:solidFill>
                            <a:schemeClr val="accent1"/>
                          </a:solidFill>
                          <a:effectLst/>
                        </a:rPr>
                        <a:t>Outcome #5</a:t>
                      </a:r>
                      <a:endParaRPr kumimoji="0" lang="en-US" sz="1400" b="1" i="0" u="none" strike="noStrike" cap="none" normalizeH="0" baseline="0" dirty="0">
                        <a:ln>
                          <a:noFill/>
                        </a:ln>
                        <a:solidFill>
                          <a:schemeClr val="accent1"/>
                        </a:solidFill>
                        <a:effectLst/>
                        <a:latin typeface="Arial" panose="020B0604020202020204" pitchFamily="34"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1" u="none" strike="noStrike" cap="none" normalizeH="0" baseline="0" dirty="0">
                          <a:ln>
                            <a:noFill/>
                          </a:ln>
                          <a:solidFill>
                            <a:schemeClr val="accent1"/>
                          </a:solidFill>
                          <a:effectLst/>
                        </a:rPr>
                        <a:t>Participation</a:t>
                      </a:r>
                      <a:endParaRPr kumimoji="0" lang="en-US" sz="1400" b="1" i="0" u="none" strike="noStrike" cap="none" normalizeH="0" baseline="0" dirty="0">
                        <a:ln>
                          <a:noFill/>
                        </a:ln>
                        <a:solidFill>
                          <a:schemeClr val="accent1"/>
                        </a:solidFill>
                        <a:effectLst/>
                        <a:latin typeface="Arial" panose="020B0604020202020204" pitchFamily="34" charset="0"/>
                        <a:cs typeface="Arial" panose="020B0604020202020204" pitchFamily="34" charset="0"/>
                      </a:endParaRPr>
                    </a:p>
                  </a:txBody>
                  <a:tcPr anchor="ctr" horzOverflow="overflow"/>
                </a:tc>
                <a:extLst>
                  <a:ext uri="{0D108BD9-81ED-4DB2-BD59-A6C34878D82A}">
                    <a16:rowId xmlns:a16="http://schemas.microsoft.com/office/drawing/2014/main" val="537046462"/>
                  </a:ext>
                </a:extLst>
              </a:tr>
              <a:tr h="2952893">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1" u="none" strike="noStrike" cap="none" normalizeH="0" baseline="0" dirty="0">
                          <a:ln>
                            <a:noFill/>
                          </a:ln>
                          <a:solidFill>
                            <a:srgbClr val="000000"/>
                          </a:solidFill>
                          <a:effectLst/>
                        </a:rPr>
                        <a:t>Academic Achievement </a:t>
                      </a:r>
                    </a:p>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400" b="0" u="none" strike="noStrike" cap="none" normalizeH="0" baseline="0" dirty="0">
                        <a:ln>
                          <a:noFill/>
                        </a:ln>
                        <a:solidFill>
                          <a:srgbClr val="000000"/>
                        </a:solidFill>
                        <a:effectLst/>
                      </a:endParaRPr>
                    </a:p>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400" b="0" u="none" strike="noStrike" cap="none" normalizeH="0" baseline="0" dirty="0">
                          <a:ln>
                            <a:noFill/>
                          </a:ln>
                          <a:solidFill>
                            <a:srgbClr val="000000"/>
                          </a:solidFill>
                          <a:effectLst/>
                        </a:rPr>
                        <a:t>Collect the number of students in grades 4-8 participating in the program during the school year and summer who demonstrate growth in reading and language arts and mathematics on the state assessment.</a:t>
                      </a:r>
                      <a:endParaRPr kumimoji="0" 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1400" b="1" u="none" strike="noStrike" cap="none" normalizeH="0" baseline="0" dirty="0">
                          <a:ln>
                            <a:noFill/>
                          </a:ln>
                          <a:solidFill>
                            <a:srgbClr val="000000"/>
                          </a:solidFill>
                          <a:effectLst/>
                        </a:rPr>
                        <a:t>Academic Achievement </a:t>
                      </a:r>
                    </a:p>
                    <a:p>
                      <a:pPr marL="0" marR="0" lvl="0" indent="0" algn="l" defTabSz="914400" rtl="0" eaLnBrk="1" fontAlgn="base" latinLnBrk="0" hangingPunct="1">
                        <a:lnSpc>
                          <a:spcPct val="100000"/>
                        </a:lnSpc>
                        <a:spcBef>
                          <a:spcPct val="20000"/>
                        </a:spcBef>
                        <a:spcAft>
                          <a:spcPct val="0"/>
                        </a:spcAft>
                        <a:buClr>
                          <a:schemeClr val="tx1"/>
                        </a:buClr>
                        <a:buSzTx/>
                        <a:buFontTx/>
                        <a:buNone/>
                        <a:tabLst/>
                        <a:defRPr/>
                      </a:pPr>
                      <a:endParaRPr kumimoji="0" lang="en-US" sz="1400" b="0" u="none" strike="noStrike" cap="none" normalizeH="0" baseline="0" dirty="0">
                        <a:ln>
                          <a:noFill/>
                        </a:ln>
                        <a:solidFill>
                          <a:srgbClr val="000000"/>
                        </a:solidFill>
                        <a:effectLst/>
                      </a:endParaRPr>
                    </a:p>
                    <a:p>
                      <a:pPr marL="0" marR="0" lvl="0" indent="0" algn="l" defTabSz="914400" rtl="0" eaLnBrk="1" fontAlgn="base" latinLnBrk="0" hangingPunct="1">
                        <a:lnSpc>
                          <a:spcPct val="100000"/>
                        </a:lnSpc>
                        <a:spcBef>
                          <a:spcPct val="20000"/>
                        </a:spcBef>
                        <a:spcAft>
                          <a:spcPct val="0"/>
                        </a:spcAft>
                        <a:buClr>
                          <a:schemeClr val="tx1"/>
                        </a:buClr>
                        <a:buSzTx/>
                        <a:buFontTx/>
                        <a:buNone/>
                        <a:tabLst/>
                        <a:defRPr/>
                      </a:pPr>
                      <a:endParaRPr kumimoji="0" lang="en-US" sz="1400" b="0" u="none" strike="noStrike" cap="none" normalizeH="0" baseline="0" dirty="0">
                        <a:ln>
                          <a:noFill/>
                        </a:ln>
                        <a:solidFill>
                          <a:srgbClr val="000000"/>
                        </a:solidFill>
                        <a:effectLst/>
                      </a:endParaRPr>
                    </a:p>
                    <a:p>
                      <a:pPr marL="0" marR="0" lvl="0" indent="0" algn="l" defTabSz="914400" rtl="0" eaLnBrk="1" fontAlgn="base" latinLnBrk="0" hangingPunct="1">
                        <a:lnSpc>
                          <a:spcPct val="100000"/>
                        </a:lnSpc>
                        <a:spcBef>
                          <a:spcPct val="20000"/>
                        </a:spcBef>
                        <a:spcAft>
                          <a:spcPct val="0"/>
                        </a:spcAft>
                        <a:buClr>
                          <a:schemeClr val="tx1"/>
                        </a:buClr>
                        <a:buSzTx/>
                        <a:buFontTx/>
                        <a:buNone/>
                        <a:tabLst/>
                        <a:defRPr/>
                      </a:pPr>
                      <a:r>
                        <a:rPr kumimoji="0" lang="en-US" sz="1400" b="0" u="none" strike="noStrike" cap="none" normalizeH="0" baseline="0" dirty="0">
                          <a:ln>
                            <a:noFill/>
                          </a:ln>
                          <a:solidFill>
                            <a:srgbClr val="000000"/>
                          </a:solidFill>
                          <a:effectLst/>
                        </a:rPr>
                        <a:t>Collect the number  of students in grades 7-8 and 10-12 participating in the program during the school year and summer with a prior year unweighted GPA of less than 3.0 who demonstrated an improved GPA.</a:t>
                      </a:r>
                    </a:p>
                    <a:p>
                      <a:pPr marL="0" marR="0" lvl="0" indent="0" algn="l" defTabSz="914400" rtl="0" eaLnBrk="1" fontAlgn="base" latinLnBrk="0" hangingPunct="1">
                        <a:lnSpc>
                          <a:spcPct val="100000"/>
                        </a:lnSpc>
                        <a:spcBef>
                          <a:spcPct val="20000"/>
                        </a:spcBef>
                        <a:spcAft>
                          <a:spcPct val="0"/>
                        </a:spcAft>
                        <a:buClr>
                          <a:schemeClr val="tx1"/>
                        </a:buClr>
                        <a:buSzTx/>
                        <a:buFontTx/>
                        <a:buNone/>
                        <a:tabLst/>
                      </a:pPr>
                      <a:endParaRPr kumimoji="0" 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1" u="none" strike="noStrike" cap="none" normalizeH="0" baseline="0" dirty="0">
                          <a:ln>
                            <a:noFill/>
                          </a:ln>
                          <a:solidFill>
                            <a:srgbClr val="000000"/>
                          </a:solidFill>
                          <a:effectLst/>
                        </a:rPr>
                        <a:t>School Day Attendance</a:t>
                      </a:r>
                    </a:p>
                    <a:p>
                      <a:pPr marL="0" marR="0" lvl="0" indent="0" algn="l" defTabSz="914400" rtl="0" eaLnBrk="1" fontAlgn="base" latinLnBrk="0" hangingPunct="1">
                        <a:lnSpc>
                          <a:spcPct val="100000"/>
                        </a:lnSpc>
                        <a:spcBef>
                          <a:spcPct val="20000"/>
                        </a:spcBef>
                        <a:spcAft>
                          <a:spcPct val="0"/>
                        </a:spcAft>
                        <a:buClr>
                          <a:schemeClr val="tx1"/>
                        </a:buClr>
                        <a:buSzTx/>
                        <a:buFontTx/>
                        <a:buNone/>
                        <a:tabLst/>
                      </a:pPr>
                      <a:endParaRPr kumimoji="0" lang="en-US" sz="1400" b="0" u="none" strike="noStrike" cap="none" normalizeH="0" baseline="0" dirty="0">
                        <a:ln>
                          <a:noFill/>
                        </a:ln>
                        <a:solidFill>
                          <a:srgbClr val="000000"/>
                        </a:solidFill>
                        <a:effectLst/>
                      </a:endParaRPr>
                    </a:p>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400" b="0" u="none" strike="noStrike" cap="none" normalizeH="0" baseline="0" dirty="0">
                          <a:ln>
                            <a:noFill/>
                          </a:ln>
                          <a:solidFill>
                            <a:srgbClr val="000000"/>
                          </a:solidFill>
                          <a:effectLst/>
                        </a:rPr>
                        <a:t>Collect the number of students in grades 1-12 during the school year who had a school day attendance rate at or below 90% in the prior school year and demonstrated an improved attendance rate in the current year.</a:t>
                      </a:r>
                      <a:endParaRPr kumimoji="0" 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400" b="1" u="none" strike="noStrike" cap="none" normalizeH="0" baseline="0" dirty="0">
                        <a:ln>
                          <a:noFill/>
                        </a:ln>
                        <a:solidFill>
                          <a:srgbClr val="000000"/>
                        </a:solidFill>
                        <a:effectLst/>
                      </a:endParaRPr>
                    </a:p>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1" u="none" strike="noStrike" cap="none" normalizeH="0" baseline="0" dirty="0">
                          <a:ln>
                            <a:noFill/>
                          </a:ln>
                          <a:solidFill>
                            <a:srgbClr val="000000"/>
                          </a:solidFill>
                          <a:effectLst/>
                        </a:rPr>
                        <a:t>Behavior</a:t>
                      </a:r>
                    </a:p>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400" b="0" u="none" strike="noStrike" cap="none" normalizeH="0" baseline="0" dirty="0">
                        <a:ln>
                          <a:noFill/>
                        </a:ln>
                        <a:solidFill>
                          <a:srgbClr val="000000"/>
                        </a:solidFill>
                        <a:effectLst/>
                      </a:endParaRPr>
                    </a:p>
                    <a:p>
                      <a:pPr marL="0" marR="0" lvl="0" indent="0" algn="l" defTabSz="914400" rtl="0" eaLnBrk="1" fontAlgn="base" latinLnBrk="0" hangingPunct="1">
                        <a:lnSpc>
                          <a:spcPct val="100000"/>
                        </a:lnSpc>
                        <a:spcBef>
                          <a:spcPct val="20000"/>
                        </a:spcBef>
                        <a:spcAft>
                          <a:spcPct val="0"/>
                        </a:spcAft>
                        <a:buClr>
                          <a:schemeClr val="tx1"/>
                        </a:buClr>
                        <a:buSzTx/>
                        <a:buFontTx/>
                        <a:buNone/>
                        <a:tabLst/>
                      </a:pPr>
                      <a:endParaRPr kumimoji="0" lang="en-US" sz="1400" b="0" u="none" strike="noStrike" cap="none" normalizeH="0" baseline="0" dirty="0">
                        <a:ln>
                          <a:noFill/>
                        </a:ln>
                        <a:solidFill>
                          <a:srgbClr val="000000"/>
                        </a:solidFill>
                        <a:effectLst/>
                      </a:endParaRPr>
                    </a:p>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400" b="0" u="none" strike="noStrike" cap="none" normalizeH="0" baseline="0" dirty="0">
                          <a:ln>
                            <a:noFill/>
                          </a:ln>
                          <a:solidFill>
                            <a:srgbClr val="000000"/>
                          </a:solidFill>
                          <a:effectLst/>
                        </a:rPr>
                        <a:t>Collect the number of students in grades 1-12 attending the program during the school year and summer who experienced a decrease in in school suspensions compared to the previous school year.</a:t>
                      </a:r>
                      <a:endParaRPr kumimoji="0" 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1" u="none" strike="noStrike" cap="none" normalizeH="0" baseline="0" dirty="0">
                          <a:ln>
                            <a:noFill/>
                          </a:ln>
                          <a:solidFill>
                            <a:srgbClr val="000000"/>
                          </a:solidFill>
                          <a:effectLst/>
                        </a:rPr>
                        <a:t>Student Engagement in Learning</a:t>
                      </a:r>
                    </a:p>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400" b="0" u="none" strike="noStrike" cap="none" normalizeH="0" baseline="0" dirty="0">
                          <a:ln>
                            <a:noFill/>
                          </a:ln>
                          <a:solidFill>
                            <a:srgbClr val="000000"/>
                          </a:solidFill>
                          <a:effectLst/>
                        </a:rPr>
                        <a:t>Collect the number of students in grades 1–5 participating in the program during the school year and summer who demonstrate an improvement in teacher-reported engagement in learning (Collected through Teacher Survey for Reading or Math).</a:t>
                      </a:r>
                      <a:endParaRPr kumimoji="0" 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1" u="none" strike="noStrike" cap="none" normalizeH="0" baseline="0" dirty="0">
                          <a:ln>
                            <a:noFill/>
                          </a:ln>
                          <a:solidFill>
                            <a:srgbClr val="000000"/>
                          </a:solidFill>
                          <a:effectLst/>
                        </a:rPr>
                        <a:t>Hours</a:t>
                      </a:r>
                    </a:p>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endParaRPr kumimoji="0" lang="en-US" sz="1400" b="0" u="none" strike="noStrike" cap="none" normalizeH="0" baseline="0" dirty="0">
                        <a:ln>
                          <a:noFill/>
                        </a:ln>
                        <a:solidFill>
                          <a:srgbClr val="000000"/>
                        </a:solidFill>
                        <a:effectLst/>
                      </a:endParaRPr>
                    </a:p>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endParaRPr kumimoji="0" lang="en-US" sz="1400" b="0" u="none" strike="noStrike" cap="none" normalizeH="0" baseline="0" dirty="0">
                        <a:ln>
                          <a:noFill/>
                        </a:ln>
                        <a:solidFill>
                          <a:srgbClr val="000000"/>
                        </a:solidFill>
                        <a:effectLst/>
                      </a:endParaRPr>
                    </a:p>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1400" b="0" u="none" strike="noStrike" cap="none" normalizeH="0" baseline="0" dirty="0">
                          <a:ln>
                            <a:noFill/>
                          </a:ln>
                          <a:solidFill>
                            <a:srgbClr val="000000"/>
                          </a:solidFill>
                          <a:effectLst/>
                        </a:rPr>
                        <a:t>Collect the number of hours all students participate in the program.</a:t>
                      </a:r>
                    </a:p>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400" b="0" u="none" strike="noStrike" cap="none" normalizeH="0" baseline="0" dirty="0">
                        <a:ln>
                          <a:noFill/>
                        </a:ln>
                        <a:solidFill>
                          <a:srgbClr val="000000"/>
                        </a:solidFill>
                        <a:effectLst/>
                      </a:endParaRPr>
                    </a:p>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400" b="0" u="none" strike="noStrike" cap="none" normalizeH="0" baseline="0" dirty="0">
                        <a:ln>
                          <a:noFill/>
                        </a:ln>
                        <a:solidFill>
                          <a:srgbClr val="000000"/>
                        </a:solidFill>
                        <a:effectLst/>
                      </a:endParaRPr>
                    </a:p>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400" b="0" u="none" strike="noStrike" cap="none" normalizeH="0" baseline="0" dirty="0">
                        <a:ln>
                          <a:noFill/>
                        </a:ln>
                        <a:solidFill>
                          <a:srgbClr val="000000"/>
                        </a:solidFill>
                        <a:effectLst/>
                      </a:endParaRPr>
                    </a:p>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400" b="0" u="none" strike="noStrike" cap="none" normalizeH="0" baseline="0" dirty="0">
                        <a:ln>
                          <a:noFill/>
                        </a:ln>
                        <a:solidFill>
                          <a:srgbClr val="000000"/>
                        </a:solidFill>
                        <a:effectLst/>
                      </a:endParaRPr>
                    </a:p>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400" b="0" u="none" strike="noStrike" cap="none" normalizeH="0" baseline="0" dirty="0">
                        <a:ln>
                          <a:noFill/>
                        </a:ln>
                        <a:solidFill>
                          <a:srgbClr val="000000"/>
                        </a:solidFill>
                        <a:effectLst/>
                      </a:endParaRPr>
                    </a:p>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400" b="0" u="none" strike="noStrike" cap="none" normalizeH="0" baseline="0" dirty="0">
                        <a:ln>
                          <a:noFill/>
                        </a:ln>
                        <a:solidFill>
                          <a:srgbClr val="000000"/>
                        </a:solidFill>
                        <a:effectLst/>
                      </a:endParaRPr>
                    </a:p>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anchor="ctr" horzOverflow="overflow"/>
                </a:tc>
                <a:extLst>
                  <a:ext uri="{0D108BD9-81ED-4DB2-BD59-A6C34878D82A}">
                    <a16:rowId xmlns:a16="http://schemas.microsoft.com/office/drawing/2014/main" val="752714205"/>
                  </a:ext>
                </a:extLst>
              </a:tr>
            </a:tbl>
          </a:graphicData>
        </a:graphic>
      </p:graphicFrame>
    </p:spTree>
    <p:extLst>
      <p:ext uri="{BB962C8B-B14F-4D97-AF65-F5344CB8AC3E}">
        <p14:creationId xmlns:p14="http://schemas.microsoft.com/office/powerpoint/2010/main" val="4293188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14E58-84BB-46D1-9E1C-CC7606A06043}"/>
              </a:ext>
            </a:extLst>
          </p:cNvPr>
          <p:cNvSpPr>
            <a:spLocks noGrp="1"/>
          </p:cNvSpPr>
          <p:nvPr>
            <p:ph type="title"/>
          </p:nvPr>
        </p:nvSpPr>
        <p:spPr>
          <a:xfrm>
            <a:off x="838200" y="873404"/>
            <a:ext cx="10363200" cy="430887"/>
          </a:xfrm>
          <a:solidFill>
            <a:schemeClr val="accent2"/>
          </a:solidFill>
        </p:spPr>
        <p:txBody>
          <a:bodyPr/>
          <a:lstStyle/>
          <a:p>
            <a:pPr algn="ctr"/>
            <a:r>
              <a:rPr lang="en-US" sz="2800" b="1" i="0" u="none" strike="noStrike" baseline="0" dirty="0">
                <a:solidFill>
                  <a:srgbClr val="FFFFFF"/>
                </a:solidFill>
                <a:latin typeface="Arial" panose="020B0604020202020204" pitchFamily="34" charset="0"/>
                <a:cs typeface="Arial" panose="020B0604020202020204" pitchFamily="34" charset="0"/>
              </a:rPr>
              <a:t>Performance Measured &amp; Data Type</a:t>
            </a:r>
            <a:endParaRPr lang="en-US" sz="6600" dirty="0">
              <a:latin typeface="Arial" panose="020B0604020202020204" pitchFamily="34" charset="0"/>
              <a:cs typeface="Arial" panose="020B0604020202020204" pitchFamily="34" charset="0"/>
            </a:endParaRPr>
          </a:p>
        </p:txBody>
      </p:sp>
      <p:graphicFrame>
        <p:nvGraphicFramePr>
          <p:cNvPr id="4" name="Table 4">
            <a:extLst>
              <a:ext uri="{FF2B5EF4-FFF2-40B4-BE49-F238E27FC236}">
                <a16:creationId xmlns:a16="http://schemas.microsoft.com/office/drawing/2014/main" id="{B42D4349-E9B9-490D-8247-886A7ACA4C7B}"/>
              </a:ext>
            </a:extLst>
          </p:cNvPr>
          <p:cNvGraphicFramePr>
            <a:graphicFrameLocks noGrp="1"/>
          </p:cNvGraphicFramePr>
          <p:nvPr>
            <p:extLst>
              <p:ext uri="{D42A27DB-BD31-4B8C-83A1-F6EECF244321}">
                <p14:modId xmlns:p14="http://schemas.microsoft.com/office/powerpoint/2010/main" val="1563683849"/>
              </p:ext>
            </p:extLst>
          </p:nvPr>
        </p:nvGraphicFramePr>
        <p:xfrm>
          <a:off x="838200" y="2209800"/>
          <a:ext cx="10363200" cy="2494280"/>
        </p:xfrm>
        <a:graphic>
          <a:graphicData uri="http://schemas.openxmlformats.org/drawingml/2006/table">
            <a:tbl>
              <a:tblPr firstRow="1" bandRow="1">
                <a:tableStyleId>{284E427A-3D55-4303-BF80-6455036E1DE7}</a:tableStyleId>
              </a:tblPr>
              <a:tblGrid>
                <a:gridCol w="1066800">
                  <a:extLst>
                    <a:ext uri="{9D8B030D-6E8A-4147-A177-3AD203B41FA5}">
                      <a16:colId xmlns:a16="http://schemas.microsoft.com/office/drawing/2014/main" val="1425370912"/>
                    </a:ext>
                  </a:extLst>
                </a:gridCol>
                <a:gridCol w="2895600">
                  <a:extLst>
                    <a:ext uri="{9D8B030D-6E8A-4147-A177-3AD203B41FA5}">
                      <a16:colId xmlns:a16="http://schemas.microsoft.com/office/drawing/2014/main" val="3505095818"/>
                    </a:ext>
                  </a:extLst>
                </a:gridCol>
                <a:gridCol w="2286000">
                  <a:extLst>
                    <a:ext uri="{9D8B030D-6E8A-4147-A177-3AD203B41FA5}">
                      <a16:colId xmlns:a16="http://schemas.microsoft.com/office/drawing/2014/main" val="3075732860"/>
                    </a:ext>
                  </a:extLst>
                </a:gridCol>
                <a:gridCol w="4114800">
                  <a:extLst>
                    <a:ext uri="{9D8B030D-6E8A-4147-A177-3AD203B41FA5}">
                      <a16:colId xmlns:a16="http://schemas.microsoft.com/office/drawing/2014/main" val="2181264687"/>
                    </a:ext>
                  </a:extLst>
                </a:gridCol>
              </a:tblGrid>
              <a:tr h="370840">
                <a:tc>
                  <a:txBody>
                    <a:bodyPr/>
                    <a:lstStyle/>
                    <a:p>
                      <a:r>
                        <a:rPr lang="en-US" dirty="0"/>
                        <a:t>GPRA</a:t>
                      </a:r>
                    </a:p>
                  </a:txBody>
                  <a:tcPr/>
                </a:tc>
                <a:tc>
                  <a:txBody>
                    <a:bodyPr/>
                    <a:lstStyle/>
                    <a:p>
                      <a:endParaRPr lang="en-US"/>
                    </a:p>
                  </a:txBody>
                  <a:tcPr/>
                </a:tc>
                <a:tc>
                  <a:txBody>
                    <a:bodyPr/>
                    <a:lstStyle/>
                    <a:p>
                      <a:pPr algn="ctr"/>
                      <a:r>
                        <a:rPr lang="en-US" dirty="0"/>
                        <a:t>Grade</a:t>
                      </a:r>
                    </a:p>
                  </a:txBody>
                  <a:tcPr/>
                </a:tc>
                <a:tc>
                  <a:txBody>
                    <a:bodyPr/>
                    <a:lstStyle/>
                    <a:p>
                      <a:pPr algn="ctr"/>
                      <a:r>
                        <a:rPr lang="en-US" dirty="0"/>
                        <a:t>Report</a:t>
                      </a:r>
                    </a:p>
                  </a:txBody>
                  <a:tcPr/>
                </a:tc>
                <a:extLst>
                  <a:ext uri="{0D108BD9-81ED-4DB2-BD59-A6C34878D82A}">
                    <a16:rowId xmlns:a16="http://schemas.microsoft.com/office/drawing/2014/main" val="772119179"/>
                  </a:ext>
                </a:extLst>
              </a:tr>
              <a:tr h="370840">
                <a:tc>
                  <a:txBody>
                    <a:bodyPr/>
                    <a:lstStyle/>
                    <a:p>
                      <a:r>
                        <a:rPr lang="en-US" sz="1800" dirty="0">
                          <a:latin typeface="Arial" panose="020B0604020202020204" pitchFamily="34" charset="0"/>
                          <a:cs typeface="Arial" panose="020B0604020202020204" pitchFamily="34" charset="0"/>
                        </a:rPr>
                        <a:t>GPRA 1</a:t>
                      </a:r>
                    </a:p>
                  </a:txBody>
                  <a:tcPr/>
                </a:tc>
                <a:tc>
                  <a:txBody>
                    <a:bodyPr/>
                    <a:lstStyle/>
                    <a:p>
                      <a:r>
                        <a:rPr lang="en-US" sz="1800" dirty="0">
                          <a:latin typeface="Arial" panose="020B0604020202020204" pitchFamily="34" charset="0"/>
                          <a:cs typeface="Arial" panose="020B0604020202020204" pitchFamily="34" charset="0"/>
                        </a:rPr>
                        <a:t>Academic Achievement</a:t>
                      </a:r>
                    </a:p>
                  </a:txBody>
                  <a:tcPr/>
                </a:tc>
                <a:tc>
                  <a:txBody>
                    <a:bodyPr/>
                    <a:lstStyle/>
                    <a:p>
                      <a:pPr algn="ctr"/>
                      <a:r>
                        <a:rPr lang="en-US" sz="1800" dirty="0">
                          <a:latin typeface="Arial" panose="020B0604020202020204" pitchFamily="34" charset="0"/>
                          <a:cs typeface="Arial" panose="020B0604020202020204" pitchFamily="34" charset="0"/>
                        </a:rPr>
                        <a:t>4-8</a:t>
                      </a:r>
                    </a:p>
                  </a:txBody>
                  <a:tcPr/>
                </a:tc>
                <a:tc>
                  <a:txBody>
                    <a:bodyPr/>
                    <a:lstStyle/>
                    <a:p>
                      <a:pPr algn="ctr"/>
                      <a:r>
                        <a:rPr lang="en-US" sz="1800" dirty="0">
                          <a:latin typeface="Arial" panose="020B0604020202020204" pitchFamily="34" charset="0"/>
                          <a:cs typeface="Arial" panose="020B0604020202020204" pitchFamily="34" charset="0"/>
                        </a:rPr>
                        <a:t>State Assessment – reading and math</a:t>
                      </a:r>
                    </a:p>
                  </a:txBody>
                  <a:tcPr/>
                </a:tc>
                <a:extLst>
                  <a:ext uri="{0D108BD9-81ED-4DB2-BD59-A6C34878D82A}">
                    <a16:rowId xmlns:a16="http://schemas.microsoft.com/office/drawing/2014/main" val="1661314057"/>
                  </a:ext>
                </a:extLst>
              </a:tr>
              <a:tr h="370840">
                <a:tc>
                  <a:txBody>
                    <a:bodyPr/>
                    <a:lstStyle/>
                    <a:p>
                      <a:r>
                        <a:rPr lang="en-US" sz="1800" dirty="0">
                          <a:latin typeface="Arial" panose="020B0604020202020204" pitchFamily="34" charset="0"/>
                          <a:cs typeface="Arial" panose="020B0604020202020204" pitchFamily="34" charset="0"/>
                        </a:rPr>
                        <a:t>GPRA 2</a:t>
                      </a:r>
                    </a:p>
                  </a:txBody>
                  <a:tcPr/>
                </a:tc>
                <a:tc>
                  <a:txBody>
                    <a:bodyPr/>
                    <a:lstStyle/>
                    <a:p>
                      <a:r>
                        <a:rPr lang="en-US" sz="1800" dirty="0">
                          <a:latin typeface="Arial" panose="020B0604020202020204" pitchFamily="34" charset="0"/>
                          <a:cs typeface="Arial" panose="020B0604020202020204" pitchFamily="34" charset="0"/>
                        </a:rPr>
                        <a:t>Academic Achievement</a:t>
                      </a:r>
                    </a:p>
                  </a:txBody>
                  <a:tcPr/>
                </a:tc>
                <a:tc>
                  <a:txBody>
                    <a:bodyPr/>
                    <a:lstStyle/>
                    <a:p>
                      <a:pPr algn="ctr"/>
                      <a:r>
                        <a:rPr lang="en-US" sz="1800" dirty="0">
                          <a:latin typeface="Arial" panose="020B0604020202020204" pitchFamily="34" charset="0"/>
                          <a:cs typeface="Arial" panose="020B0604020202020204" pitchFamily="34" charset="0"/>
                        </a:rPr>
                        <a:t>7-8</a:t>
                      </a:r>
                    </a:p>
                    <a:p>
                      <a:pPr algn="ctr"/>
                      <a:r>
                        <a:rPr lang="en-US" sz="1800" dirty="0">
                          <a:latin typeface="Arial" panose="020B0604020202020204" pitchFamily="34" charset="0"/>
                          <a:cs typeface="Arial" panose="020B0604020202020204" pitchFamily="34" charset="0"/>
                        </a:rPr>
                        <a:t>10-12</a:t>
                      </a:r>
                    </a:p>
                  </a:txBody>
                  <a:tcPr/>
                </a:tc>
                <a:tc>
                  <a:txBody>
                    <a:bodyPr/>
                    <a:lstStyle/>
                    <a:p>
                      <a:pPr algn="ctr"/>
                      <a:r>
                        <a:rPr lang="en-US" sz="1800" dirty="0">
                          <a:latin typeface="Arial" panose="020B0604020202020204" pitchFamily="34" charset="0"/>
                          <a:cs typeface="Arial" panose="020B0604020202020204" pitchFamily="34" charset="0"/>
                        </a:rPr>
                        <a:t>Grade Point Average (GPA)</a:t>
                      </a:r>
                    </a:p>
                  </a:txBody>
                  <a:tcPr/>
                </a:tc>
                <a:extLst>
                  <a:ext uri="{0D108BD9-81ED-4DB2-BD59-A6C34878D82A}">
                    <a16:rowId xmlns:a16="http://schemas.microsoft.com/office/drawing/2014/main" val="3560754984"/>
                  </a:ext>
                </a:extLst>
              </a:tr>
              <a:tr h="370840">
                <a:tc>
                  <a:txBody>
                    <a:bodyPr/>
                    <a:lstStyle/>
                    <a:p>
                      <a:r>
                        <a:rPr lang="en-US" sz="1800" dirty="0">
                          <a:latin typeface="Arial" panose="020B0604020202020204" pitchFamily="34" charset="0"/>
                          <a:cs typeface="Arial" panose="020B0604020202020204" pitchFamily="34" charset="0"/>
                        </a:rPr>
                        <a:t>GPRA 3</a:t>
                      </a:r>
                    </a:p>
                  </a:txBody>
                  <a:tcPr/>
                </a:tc>
                <a:tc>
                  <a:txBody>
                    <a:bodyPr/>
                    <a:lstStyle/>
                    <a:p>
                      <a:r>
                        <a:rPr lang="en-US" sz="1800" dirty="0">
                          <a:latin typeface="Arial" panose="020B0604020202020204" pitchFamily="34" charset="0"/>
                          <a:cs typeface="Arial" panose="020B0604020202020204" pitchFamily="34" charset="0"/>
                        </a:rPr>
                        <a:t>School Day Attendance</a:t>
                      </a:r>
                    </a:p>
                  </a:txBody>
                  <a:tcPr/>
                </a:tc>
                <a:tc>
                  <a:txBody>
                    <a:bodyPr/>
                    <a:lstStyle/>
                    <a:p>
                      <a:pPr algn="ctr"/>
                      <a:r>
                        <a:rPr lang="en-US" sz="1800" dirty="0">
                          <a:latin typeface="Arial" panose="020B0604020202020204" pitchFamily="34" charset="0"/>
                          <a:cs typeface="Arial" panose="020B0604020202020204" pitchFamily="34" charset="0"/>
                        </a:rPr>
                        <a:t>1-12</a:t>
                      </a:r>
                    </a:p>
                  </a:txBody>
                  <a:tcPr/>
                </a:tc>
                <a:tc>
                  <a:txBody>
                    <a:bodyPr/>
                    <a:lstStyle/>
                    <a:p>
                      <a:pPr algn="ctr"/>
                      <a:r>
                        <a:rPr lang="en-US" sz="1800" dirty="0">
                          <a:latin typeface="Arial" panose="020B0604020202020204" pitchFamily="34" charset="0"/>
                          <a:cs typeface="Arial" panose="020B0604020202020204" pitchFamily="34" charset="0"/>
                        </a:rPr>
                        <a:t>Attendance</a:t>
                      </a:r>
                    </a:p>
                  </a:txBody>
                  <a:tcPr/>
                </a:tc>
                <a:extLst>
                  <a:ext uri="{0D108BD9-81ED-4DB2-BD59-A6C34878D82A}">
                    <a16:rowId xmlns:a16="http://schemas.microsoft.com/office/drawing/2014/main" val="4074737847"/>
                  </a:ext>
                </a:extLst>
              </a:tr>
              <a:tr h="370840">
                <a:tc>
                  <a:txBody>
                    <a:bodyPr/>
                    <a:lstStyle/>
                    <a:p>
                      <a:r>
                        <a:rPr lang="en-US" sz="1800" dirty="0">
                          <a:latin typeface="Arial" panose="020B0604020202020204" pitchFamily="34" charset="0"/>
                          <a:cs typeface="Arial" panose="020B0604020202020204" pitchFamily="34" charset="0"/>
                        </a:rPr>
                        <a:t>GPRA 4</a:t>
                      </a:r>
                    </a:p>
                  </a:txBody>
                  <a:tcPr/>
                </a:tc>
                <a:tc>
                  <a:txBody>
                    <a:bodyPr/>
                    <a:lstStyle/>
                    <a:p>
                      <a:r>
                        <a:rPr lang="en-US" sz="1800" dirty="0">
                          <a:latin typeface="Arial" panose="020B0604020202020204" pitchFamily="34" charset="0"/>
                          <a:cs typeface="Arial" panose="020B0604020202020204" pitchFamily="34" charset="0"/>
                        </a:rPr>
                        <a:t>Behavior</a:t>
                      </a:r>
                    </a:p>
                  </a:txBody>
                  <a:tcPr/>
                </a:tc>
                <a:tc>
                  <a:txBody>
                    <a:bodyPr/>
                    <a:lstStyle/>
                    <a:p>
                      <a:pPr algn="ctr"/>
                      <a:r>
                        <a:rPr lang="en-US" sz="1800" dirty="0">
                          <a:latin typeface="Arial" panose="020B0604020202020204" pitchFamily="34" charset="0"/>
                          <a:cs typeface="Arial" panose="020B0604020202020204" pitchFamily="34" charset="0"/>
                        </a:rPr>
                        <a:t>1-12</a:t>
                      </a:r>
                    </a:p>
                  </a:txBody>
                  <a:tcPr/>
                </a:tc>
                <a:tc>
                  <a:txBody>
                    <a:bodyPr/>
                    <a:lstStyle/>
                    <a:p>
                      <a:pPr algn="ctr"/>
                      <a:r>
                        <a:rPr lang="en-US" sz="1800" dirty="0">
                          <a:latin typeface="Arial" panose="020B0604020202020204" pitchFamily="34" charset="0"/>
                          <a:cs typeface="Arial" panose="020B0604020202020204" pitchFamily="34" charset="0"/>
                        </a:rPr>
                        <a:t>In-school suspension</a:t>
                      </a:r>
                    </a:p>
                  </a:txBody>
                  <a:tcPr/>
                </a:tc>
                <a:extLst>
                  <a:ext uri="{0D108BD9-81ED-4DB2-BD59-A6C34878D82A}">
                    <a16:rowId xmlns:a16="http://schemas.microsoft.com/office/drawing/2014/main" val="4154699501"/>
                  </a:ext>
                </a:extLst>
              </a:tr>
              <a:tr h="370840">
                <a:tc>
                  <a:txBody>
                    <a:bodyPr/>
                    <a:lstStyle/>
                    <a:p>
                      <a:r>
                        <a:rPr lang="en-US" sz="1800" dirty="0">
                          <a:latin typeface="Arial" panose="020B0604020202020204" pitchFamily="34" charset="0"/>
                          <a:cs typeface="Arial" panose="020B0604020202020204" pitchFamily="34" charset="0"/>
                        </a:rPr>
                        <a:t>GPRA 5</a:t>
                      </a:r>
                    </a:p>
                  </a:txBody>
                  <a:tcPr/>
                </a:tc>
                <a:tc>
                  <a:txBody>
                    <a:bodyPr/>
                    <a:lstStyle/>
                    <a:p>
                      <a:r>
                        <a:rPr lang="en-US" sz="1800" dirty="0">
                          <a:latin typeface="Arial" panose="020B0604020202020204" pitchFamily="34" charset="0"/>
                          <a:cs typeface="Arial" panose="020B0604020202020204" pitchFamily="34" charset="0"/>
                        </a:rPr>
                        <a:t>Engagement in Learning</a:t>
                      </a:r>
                    </a:p>
                  </a:txBody>
                  <a:tcPr/>
                </a:tc>
                <a:tc>
                  <a:txBody>
                    <a:bodyPr/>
                    <a:lstStyle/>
                    <a:p>
                      <a:pPr algn="ctr"/>
                      <a:r>
                        <a:rPr lang="en-US" sz="1800" dirty="0">
                          <a:latin typeface="Arial" panose="020B0604020202020204" pitchFamily="34" charset="0"/>
                          <a:cs typeface="Arial" panose="020B0604020202020204" pitchFamily="34" charset="0"/>
                        </a:rPr>
                        <a:t>1-5</a:t>
                      </a:r>
                    </a:p>
                  </a:txBody>
                  <a:tcPr/>
                </a:tc>
                <a:tc>
                  <a:txBody>
                    <a:bodyPr/>
                    <a:lstStyle/>
                    <a:p>
                      <a:pPr algn="ctr"/>
                      <a:r>
                        <a:rPr lang="en-US" sz="1800" b="0" i="0" u="none" strike="noStrike" baseline="0" dirty="0">
                          <a:solidFill>
                            <a:schemeClr val="dk1"/>
                          </a:solidFill>
                          <a:latin typeface="Arial" panose="020B0604020202020204" pitchFamily="34" charset="0"/>
                          <a:ea typeface="+mn-ea"/>
                          <a:cs typeface="Arial" panose="020B0604020202020204" pitchFamily="34" charset="0"/>
                        </a:rPr>
                        <a:t> Engagement in Learning - Surveys</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10532896"/>
                  </a:ext>
                </a:extLst>
              </a:tr>
            </a:tbl>
          </a:graphicData>
        </a:graphic>
      </p:graphicFrame>
    </p:spTree>
    <p:extLst>
      <p:ext uri="{BB962C8B-B14F-4D97-AF65-F5344CB8AC3E}">
        <p14:creationId xmlns:p14="http://schemas.microsoft.com/office/powerpoint/2010/main" val="3167555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11AFB-EB3C-4CB8-8C51-030F78E48D88}"/>
              </a:ext>
            </a:extLst>
          </p:cNvPr>
          <p:cNvSpPr>
            <a:spLocks noGrp="1"/>
          </p:cNvSpPr>
          <p:nvPr>
            <p:ph type="title"/>
          </p:nvPr>
        </p:nvSpPr>
        <p:spPr>
          <a:xfrm>
            <a:off x="762001" y="873404"/>
            <a:ext cx="10439400" cy="769441"/>
          </a:xfrm>
          <a:effectLst>
            <a:outerShdw blurRad="40000" dist="23000" dir="5400000" rotWithShape="0">
              <a:srgbClr val="000000">
                <a:alpha val="35000"/>
              </a:srgb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a:lstStyle/>
          <a:p>
            <a:pPr algn="ctr"/>
            <a:r>
              <a:rPr lang="en-US" dirty="0"/>
              <a:t>New GPRA and </a:t>
            </a:r>
            <a:r>
              <a:rPr lang="en-US" dirty="0" err="1"/>
              <a:t>EZReports</a:t>
            </a:r>
            <a:endParaRPr lang="en-US" dirty="0"/>
          </a:p>
        </p:txBody>
      </p:sp>
      <p:sp>
        <p:nvSpPr>
          <p:cNvPr id="6" name="TextBox 5">
            <a:extLst>
              <a:ext uri="{FF2B5EF4-FFF2-40B4-BE49-F238E27FC236}">
                <a16:creationId xmlns:a16="http://schemas.microsoft.com/office/drawing/2014/main" id="{7CC33F6C-9C9A-4A79-B82F-F75FB0590FCD}"/>
              </a:ext>
            </a:extLst>
          </p:cNvPr>
          <p:cNvSpPr txBox="1"/>
          <p:nvPr/>
        </p:nvSpPr>
        <p:spPr>
          <a:xfrm>
            <a:off x="762001" y="2413338"/>
            <a:ext cx="10439400" cy="2597827"/>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nSpc>
                <a:spcPct val="150000"/>
              </a:lnSpc>
            </a:pPr>
            <a:r>
              <a:rPr lang="en-US" sz="2800" b="0" i="0" dirty="0">
                <a:solidFill>
                  <a:schemeClr val="bg1"/>
                </a:solidFill>
                <a:effectLst/>
                <a:latin typeface="Arial" panose="020B0604020202020204" pitchFamily="34" charset="0"/>
                <a:cs typeface="Arial" panose="020B0604020202020204" pitchFamily="34" charset="0"/>
              </a:rPr>
              <a:t>EZ Report has some helpful videos on the Live Attendance options. Click the Help and Support button – User Guide – then search for “In/Out (Sign-in Sheets),” Live Attendance, Parent PIN”, and/or “ID Scan.”</a:t>
            </a:r>
            <a:endParaRPr 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78192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11AFB-EB3C-4CB8-8C51-030F78E48D88}"/>
              </a:ext>
            </a:extLst>
          </p:cNvPr>
          <p:cNvSpPr>
            <a:spLocks noGrp="1"/>
          </p:cNvSpPr>
          <p:nvPr>
            <p:ph type="title"/>
          </p:nvPr>
        </p:nvSpPr>
        <p:spPr>
          <a:xfrm>
            <a:off x="762001" y="873404"/>
            <a:ext cx="10439400" cy="769441"/>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lstStyle/>
          <a:p>
            <a:pPr algn="ctr"/>
            <a:r>
              <a:rPr lang="en-US" dirty="0"/>
              <a:t>New GPRA and </a:t>
            </a:r>
            <a:r>
              <a:rPr lang="en-US" dirty="0" err="1"/>
              <a:t>EZReports</a:t>
            </a:r>
            <a:endParaRPr lang="en-US" dirty="0"/>
          </a:p>
        </p:txBody>
      </p:sp>
      <p:sp>
        <p:nvSpPr>
          <p:cNvPr id="6" name="TextBox 5">
            <a:extLst>
              <a:ext uri="{FF2B5EF4-FFF2-40B4-BE49-F238E27FC236}">
                <a16:creationId xmlns:a16="http://schemas.microsoft.com/office/drawing/2014/main" id="{7CC33F6C-9C9A-4A79-B82F-F75FB0590FCD}"/>
              </a:ext>
            </a:extLst>
          </p:cNvPr>
          <p:cNvSpPr txBox="1"/>
          <p:nvPr/>
        </p:nvSpPr>
        <p:spPr>
          <a:xfrm>
            <a:off x="762001" y="2413338"/>
            <a:ext cx="10439400" cy="3254417"/>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nSpc>
                <a:spcPct val="150000"/>
              </a:lnSpc>
            </a:pPr>
            <a:r>
              <a:rPr lang="en-US" sz="2800" b="0" i="0" dirty="0">
                <a:solidFill>
                  <a:schemeClr val="bg1"/>
                </a:solidFill>
                <a:effectLst/>
                <a:latin typeface="Arial" panose="020B0604020202020204" pitchFamily="34" charset="0"/>
                <a:cs typeface="Arial" panose="020B0604020202020204" pitchFamily="34" charset="0"/>
              </a:rPr>
              <a:t>To reflect the student attendance time more accurately, you can request “Live Attendance,” “Parent PIN Sign In/Out,” or “ID-Scan” by creating a support ticket and making the request. These options will time stamp the attendance of each child. </a:t>
            </a:r>
            <a:r>
              <a:rPr lang="en-US" sz="2800" b="1" i="0" dirty="0">
                <a:solidFill>
                  <a:schemeClr val="bg1"/>
                </a:solidFill>
                <a:effectLst/>
                <a:latin typeface="Arial" panose="020B0604020202020204" pitchFamily="34" charset="0"/>
                <a:cs typeface="Arial" panose="020B0604020202020204" pitchFamily="34" charset="0"/>
              </a:rPr>
              <a:t>All sites will be switched to Live Attendance for the Fall.</a:t>
            </a:r>
            <a:endParaRPr 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93078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11AFB-EB3C-4CB8-8C51-030F78E48D88}"/>
              </a:ext>
            </a:extLst>
          </p:cNvPr>
          <p:cNvSpPr>
            <a:spLocks noGrp="1"/>
          </p:cNvSpPr>
          <p:nvPr>
            <p:ph type="title"/>
          </p:nvPr>
        </p:nvSpPr>
        <p:spPr>
          <a:xfrm>
            <a:off x="762001" y="873404"/>
            <a:ext cx="10439400" cy="769441"/>
          </a:xfrm>
          <a:effectLst>
            <a:outerShdw blurRad="40000" dist="23000" dir="5400000" rotWithShape="0">
              <a:srgbClr val="000000">
                <a:alpha val="35000"/>
              </a:srgb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a:lstStyle/>
          <a:p>
            <a:pPr algn="ctr"/>
            <a:r>
              <a:rPr lang="en-US" dirty="0"/>
              <a:t>New GPRA and </a:t>
            </a:r>
            <a:r>
              <a:rPr lang="en-US" dirty="0" err="1"/>
              <a:t>EZReports</a:t>
            </a:r>
            <a:endParaRPr lang="en-US" dirty="0"/>
          </a:p>
        </p:txBody>
      </p:sp>
      <p:sp>
        <p:nvSpPr>
          <p:cNvPr id="6" name="TextBox 5">
            <a:extLst>
              <a:ext uri="{FF2B5EF4-FFF2-40B4-BE49-F238E27FC236}">
                <a16:creationId xmlns:a16="http://schemas.microsoft.com/office/drawing/2014/main" id="{7CC33F6C-9C9A-4A79-B82F-F75FB0590FCD}"/>
              </a:ext>
            </a:extLst>
          </p:cNvPr>
          <p:cNvSpPr txBox="1"/>
          <p:nvPr/>
        </p:nvSpPr>
        <p:spPr>
          <a:xfrm>
            <a:off x="762001" y="2413338"/>
            <a:ext cx="10439400" cy="3347840"/>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nSpc>
                <a:spcPct val="150000"/>
              </a:lnSpc>
            </a:pPr>
            <a:r>
              <a:rPr lang="en-US" sz="2400" b="0" i="0" dirty="0">
                <a:solidFill>
                  <a:schemeClr val="bg1"/>
                </a:solidFill>
                <a:effectLst/>
                <a:latin typeface="Arial" panose="020B0604020202020204" pitchFamily="34" charset="0"/>
                <a:cs typeface="Arial" panose="020B0604020202020204" pitchFamily="34" charset="0"/>
              </a:rPr>
              <a:t>If your site was previously doing weekly attendance through EZ Report, you have now been switched to “In/Out (Sign-in Sheets). This change will help with the new GPRA Measure to calculate student hours instead of days. Please make sure to change the times for students that come or leave early. A</a:t>
            </a:r>
            <a:r>
              <a:rPr lang="en-US" sz="2400" b="1" i="0" dirty="0">
                <a:solidFill>
                  <a:schemeClr val="bg1"/>
                </a:solidFill>
                <a:effectLst/>
                <a:latin typeface="Arial" panose="020B0604020202020204" pitchFamily="34" charset="0"/>
                <a:cs typeface="Arial" panose="020B0604020202020204" pitchFamily="34" charset="0"/>
              </a:rPr>
              <a:t>ll students check in and check out times must be their actual time, not just the center's open and close time</a:t>
            </a:r>
            <a:r>
              <a:rPr lang="en-US" b="1" i="0" dirty="0">
                <a:solidFill>
                  <a:schemeClr val="bg1"/>
                </a:solidFill>
                <a:effectLst/>
                <a:latin typeface="Calibri" panose="020F0502020204030204" pitchFamily="34" charset="0"/>
              </a:rPr>
              <a:t>.</a:t>
            </a:r>
            <a:r>
              <a:rPr lang="en-US" b="0" i="0" dirty="0">
                <a:solidFill>
                  <a:schemeClr val="bg1"/>
                </a:solidFill>
                <a:effectLst/>
                <a:latin typeface="Calibri" panose="020F0502020204030204" pitchFamily="34" charset="0"/>
              </a:rPr>
              <a:t> </a:t>
            </a:r>
            <a:endParaRPr lang="en-US" dirty="0">
              <a:solidFill>
                <a:schemeClr val="bg1"/>
              </a:solidFill>
            </a:endParaRPr>
          </a:p>
        </p:txBody>
      </p:sp>
    </p:spTree>
    <p:extLst>
      <p:ext uri="{BB962C8B-B14F-4D97-AF65-F5344CB8AC3E}">
        <p14:creationId xmlns:p14="http://schemas.microsoft.com/office/powerpoint/2010/main" val="27685226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680829" y="0"/>
            <a:ext cx="2157730" cy="6877050"/>
            <a:chOff x="9680829" y="0"/>
            <a:chExt cx="2157730" cy="6877050"/>
          </a:xfrm>
        </p:grpSpPr>
        <p:sp>
          <p:nvSpPr>
            <p:cNvPr id="3" name="object 3"/>
            <p:cNvSpPr/>
            <p:nvPr/>
          </p:nvSpPr>
          <p:spPr>
            <a:xfrm>
              <a:off x="9690354" y="0"/>
              <a:ext cx="2138680" cy="6858000"/>
            </a:xfrm>
            <a:custGeom>
              <a:avLst/>
              <a:gdLst/>
              <a:ahLst/>
              <a:cxnLst/>
              <a:rect l="l" t="t" r="r" b="b"/>
              <a:pathLst>
                <a:path w="2138679" h="6858000">
                  <a:moveTo>
                    <a:pt x="2138172" y="762"/>
                  </a:moveTo>
                  <a:lnTo>
                    <a:pt x="1433322" y="762"/>
                  </a:lnTo>
                  <a:lnTo>
                    <a:pt x="1433322" y="0"/>
                  </a:lnTo>
                  <a:lnTo>
                    <a:pt x="747522" y="0"/>
                  </a:lnTo>
                  <a:lnTo>
                    <a:pt x="747522" y="762"/>
                  </a:lnTo>
                  <a:lnTo>
                    <a:pt x="0" y="762"/>
                  </a:lnTo>
                  <a:lnTo>
                    <a:pt x="0" y="6858000"/>
                  </a:lnTo>
                  <a:lnTo>
                    <a:pt x="2138172" y="6858000"/>
                  </a:lnTo>
                  <a:lnTo>
                    <a:pt x="2138172" y="762"/>
                  </a:lnTo>
                  <a:close/>
                </a:path>
              </a:pathLst>
            </a:custGeom>
            <a:solidFill>
              <a:srgbClr val="BE0D3D"/>
            </a:solidFill>
          </p:spPr>
          <p:txBody>
            <a:bodyPr wrap="square" lIns="0" tIns="0" rIns="0" bIns="0" rtlCol="0"/>
            <a:lstStyle/>
            <a:p>
              <a:endParaRPr/>
            </a:p>
          </p:txBody>
        </p:sp>
        <p:sp>
          <p:nvSpPr>
            <p:cNvPr id="4" name="object 4"/>
            <p:cNvSpPr/>
            <p:nvPr/>
          </p:nvSpPr>
          <p:spPr>
            <a:xfrm>
              <a:off x="9690354" y="762"/>
              <a:ext cx="2138680" cy="6858000"/>
            </a:xfrm>
            <a:custGeom>
              <a:avLst/>
              <a:gdLst/>
              <a:ahLst/>
              <a:cxnLst/>
              <a:rect l="l" t="t" r="r" b="b"/>
              <a:pathLst>
                <a:path w="2138679" h="6858000">
                  <a:moveTo>
                    <a:pt x="0" y="0"/>
                  </a:moveTo>
                  <a:lnTo>
                    <a:pt x="2138172" y="0"/>
                  </a:lnTo>
                  <a:lnTo>
                    <a:pt x="2138172" y="6858000"/>
                  </a:lnTo>
                  <a:lnTo>
                    <a:pt x="0" y="6858000"/>
                  </a:lnTo>
                  <a:lnTo>
                    <a:pt x="0" y="0"/>
                  </a:lnTo>
                  <a:close/>
                </a:path>
              </a:pathLst>
            </a:custGeom>
            <a:ln w="19050">
              <a:solidFill>
                <a:srgbClr val="8B062B"/>
              </a:solidFill>
            </a:ln>
          </p:spPr>
          <p:txBody>
            <a:bodyPr wrap="square" lIns="0" tIns="0" rIns="0" bIns="0" rtlCol="0"/>
            <a:lstStyle/>
            <a:p>
              <a:endParaRPr/>
            </a:p>
          </p:txBody>
        </p:sp>
      </p:grpSp>
      <p:sp>
        <p:nvSpPr>
          <p:cNvPr id="5" name="object 5"/>
          <p:cNvSpPr txBox="1">
            <a:spLocks noGrp="1"/>
          </p:cNvSpPr>
          <p:nvPr>
            <p:ph type="title"/>
          </p:nvPr>
        </p:nvSpPr>
        <p:spPr>
          <a:xfrm>
            <a:off x="724851" y="470498"/>
            <a:ext cx="7725409" cy="665480"/>
          </a:xfrm>
          <a:prstGeom prst="rect">
            <a:avLst/>
          </a:prstGeom>
        </p:spPr>
        <p:txBody>
          <a:bodyPr vert="horz" wrap="square" lIns="0" tIns="12700" rIns="0" bIns="0" rtlCol="0">
            <a:spAutoFit/>
          </a:bodyPr>
          <a:lstStyle/>
          <a:p>
            <a:pPr marL="12700">
              <a:lnSpc>
                <a:spcPct val="100000"/>
              </a:lnSpc>
              <a:spcBef>
                <a:spcPts val="100"/>
              </a:spcBef>
            </a:pPr>
            <a:r>
              <a:rPr sz="4200" dirty="0"/>
              <a:t>Recap-How</a:t>
            </a:r>
            <a:r>
              <a:rPr sz="4200" spc="-40" dirty="0"/>
              <a:t> </a:t>
            </a:r>
            <a:r>
              <a:rPr sz="4200" dirty="0"/>
              <a:t>does</a:t>
            </a:r>
            <a:r>
              <a:rPr sz="4200" spc="-40" dirty="0"/>
              <a:t> </a:t>
            </a:r>
            <a:r>
              <a:rPr sz="4200" spc="-5" dirty="0"/>
              <a:t>this</a:t>
            </a:r>
            <a:r>
              <a:rPr sz="4200" spc="-25" dirty="0"/>
              <a:t> </a:t>
            </a:r>
            <a:r>
              <a:rPr sz="4200" spc="-15" dirty="0"/>
              <a:t>affect</a:t>
            </a:r>
            <a:r>
              <a:rPr sz="4200" spc="-40" dirty="0"/>
              <a:t> </a:t>
            </a:r>
            <a:r>
              <a:rPr sz="4200" dirty="0"/>
              <a:t>me?</a:t>
            </a:r>
            <a:endParaRPr sz="4200"/>
          </a:p>
        </p:txBody>
      </p:sp>
      <p:sp>
        <p:nvSpPr>
          <p:cNvPr id="6" name="object 6"/>
          <p:cNvSpPr txBox="1">
            <a:spLocks noGrp="1"/>
          </p:cNvSpPr>
          <p:nvPr>
            <p:ph type="body" idx="1"/>
          </p:nvPr>
        </p:nvSpPr>
        <p:spPr>
          <a:xfrm>
            <a:off x="0" y="1573684"/>
            <a:ext cx="9690354" cy="4396075"/>
          </a:xfrm>
          <a:prstGeom prst="rect">
            <a:avLst/>
          </a:prstGeom>
        </p:spPr>
        <p:txBody>
          <a:bodyPr vert="horz" wrap="square" lIns="0" tIns="12700" rIns="0" bIns="0" rtlCol="0">
            <a:spAutoFit/>
          </a:bodyPr>
          <a:lstStyle/>
          <a:p>
            <a:pPr marL="355600" marR="5080" indent="-342900">
              <a:lnSpc>
                <a:spcPct val="100000"/>
              </a:lnSpc>
              <a:spcBef>
                <a:spcPts val="100"/>
              </a:spcBef>
              <a:buClr>
                <a:srgbClr val="5F90FC"/>
              </a:buClr>
              <a:buSzPct val="79166"/>
              <a:buFont typeface="Wingdings 3"/>
              <a:buChar char=""/>
              <a:tabLst>
                <a:tab pos="354965" algn="l"/>
                <a:tab pos="355600" algn="l"/>
              </a:tabLst>
            </a:pPr>
            <a:r>
              <a:rPr spc="-5" dirty="0"/>
              <a:t>Biggest</a:t>
            </a:r>
            <a:r>
              <a:rPr spc="15" dirty="0"/>
              <a:t> </a:t>
            </a:r>
            <a:r>
              <a:rPr spc="-5" dirty="0"/>
              <a:t>change:</a:t>
            </a:r>
            <a:r>
              <a:rPr spc="15" dirty="0"/>
              <a:t> </a:t>
            </a:r>
            <a:endParaRPr lang="en-US" spc="15" dirty="0"/>
          </a:p>
          <a:p>
            <a:pPr marL="812800" marR="5080" lvl="1" indent="-342900">
              <a:lnSpc>
                <a:spcPct val="150000"/>
              </a:lnSpc>
              <a:spcBef>
                <a:spcPts val="100"/>
              </a:spcBef>
              <a:buClr>
                <a:srgbClr val="5F90FC"/>
              </a:buClr>
              <a:buSzPct val="79166"/>
              <a:buFont typeface="Wingdings 3"/>
              <a:buChar char=""/>
              <a:tabLst>
                <a:tab pos="354965" algn="l"/>
                <a:tab pos="355600" algn="l"/>
              </a:tabLst>
            </a:pPr>
            <a:r>
              <a:rPr lang="en-US" sz="2000" spc="-5" dirty="0">
                <a:solidFill>
                  <a:schemeClr val="bg1"/>
                </a:solidFill>
                <a:latin typeface="Arial" panose="020B0604020202020204" pitchFamily="34" charset="0"/>
                <a:cs typeface="Arial" panose="020B0604020202020204" pitchFamily="34" charset="0"/>
              </a:rPr>
              <a:t>Recording </a:t>
            </a:r>
            <a:r>
              <a:rPr sz="2000" spc="-5" dirty="0">
                <a:solidFill>
                  <a:schemeClr val="bg1"/>
                </a:solidFill>
                <a:latin typeface="Arial" panose="020B0604020202020204" pitchFamily="34" charset="0"/>
                <a:cs typeface="Arial" panose="020B0604020202020204" pitchFamily="34" charset="0"/>
              </a:rPr>
              <a:t>hours</a:t>
            </a:r>
            <a:r>
              <a:rPr sz="2000" dirty="0">
                <a:solidFill>
                  <a:schemeClr val="bg1"/>
                </a:solidFill>
                <a:latin typeface="Arial" panose="020B0604020202020204" pitchFamily="34" charset="0"/>
                <a:cs typeface="Arial" panose="020B0604020202020204" pitchFamily="34" charset="0"/>
              </a:rPr>
              <a:t> </a:t>
            </a:r>
            <a:r>
              <a:rPr sz="2000" spc="-5" dirty="0">
                <a:solidFill>
                  <a:schemeClr val="bg1"/>
                </a:solidFill>
                <a:latin typeface="Arial" panose="020B0604020202020204" pitchFamily="34" charset="0"/>
                <a:cs typeface="Arial" panose="020B0604020202020204" pitchFamily="34" charset="0"/>
              </a:rPr>
              <a:t>instead</a:t>
            </a:r>
            <a:r>
              <a:rPr sz="2000" spc="10" dirty="0">
                <a:solidFill>
                  <a:schemeClr val="bg1"/>
                </a:solidFill>
                <a:latin typeface="Arial" panose="020B0604020202020204" pitchFamily="34" charset="0"/>
                <a:cs typeface="Arial" panose="020B0604020202020204" pitchFamily="34" charset="0"/>
              </a:rPr>
              <a:t> </a:t>
            </a:r>
            <a:r>
              <a:rPr sz="2000" spc="-5" dirty="0">
                <a:solidFill>
                  <a:schemeClr val="bg1"/>
                </a:solidFill>
                <a:latin typeface="Arial" panose="020B0604020202020204" pitchFamily="34" charset="0"/>
                <a:cs typeface="Arial" panose="020B0604020202020204" pitchFamily="34" charset="0"/>
              </a:rPr>
              <a:t>of </a:t>
            </a:r>
            <a:r>
              <a:rPr sz="2000" spc="-655" dirty="0">
                <a:solidFill>
                  <a:schemeClr val="bg1"/>
                </a:solidFill>
                <a:latin typeface="Arial" panose="020B0604020202020204" pitchFamily="34" charset="0"/>
                <a:cs typeface="Arial" panose="020B0604020202020204" pitchFamily="34" charset="0"/>
              </a:rPr>
              <a:t> </a:t>
            </a:r>
            <a:r>
              <a:rPr sz="2000" spc="-5" dirty="0">
                <a:solidFill>
                  <a:schemeClr val="bg1"/>
                </a:solidFill>
                <a:latin typeface="Arial" panose="020B0604020202020204" pitchFamily="34" charset="0"/>
                <a:cs typeface="Arial" panose="020B0604020202020204" pitchFamily="34" charset="0"/>
              </a:rPr>
              <a:t>days</a:t>
            </a:r>
          </a:p>
          <a:p>
            <a:pPr marL="756285" marR="619125" lvl="1" indent="-287020">
              <a:lnSpc>
                <a:spcPct val="150000"/>
              </a:lnSpc>
              <a:spcBef>
                <a:spcPts val="1000"/>
              </a:spcBef>
              <a:buClr>
                <a:srgbClr val="5F90FC"/>
              </a:buClr>
              <a:buSzPct val="80000"/>
              <a:buFont typeface="Wingdings 3"/>
              <a:buChar char=""/>
              <a:tabLst>
                <a:tab pos="756920" algn="l"/>
              </a:tabLst>
            </a:pPr>
            <a:r>
              <a:rPr lang="en-US" sz="2000" spc="-5" dirty="0">
                <a:solidFill>
                  <a:srgbClr val="FFFFFF"/>
                </a:solidFill>
                <a:latin typeface="Arial"/>
                <a:cs typeface="Arial"/>
              </a:rPr>
              <a:t>Requiring</a:t>
            </a:r>
            <a:r>
              <a:rPr sz="2000" spc="-40" dirty="0">
                <a:solidFill>
                  <a:srgbClr val="FFFFFF"/>
                </a:solidFill>
                <a:latin typeface="Arial"/>
                <a:cs typeface="Arial"/>
              </a:rPr>
              <a:t> </a:t>
            </a:r>
            <a:r>
              <a:rPr sz="2000" dirty="0">
                <a:solidFill>
                  <a:srgbClr val="FFFFFF"/>
                </a:solidFill>
                <a:latin typeface="Arial"/>
                <a:cs typeface="Arial"/>
              </a:rPr>
              <a:t>more</a:t>
            </a:r>
            <a:r>
              <a:rPr sz="2000" spc="-30" dirty="0">
                <a:solidFill>
                  <a:srgbClr val="FFFFFF"/>
                </a:solidFill>
                <a:latin typeface="Arial"/>
                <a:cs typeface="Arial"/>
              </a:rPr>
              <a:t> </a:t>
            </a:r>
            <a:r>
              <a:rPr sz="2000" spc="-5" dirty="0">
                <a:solidFill>
                  <a:srgbClr val="FFFFFF"/>
                </a:solidFill>
                <a:latin typeface="Arial"/>
                <a:cs typeface="Arial"/>
              </a:rPr>
              <a:t>detail </a:t>
            </a:r>
            <a:r>
              <a:rPr sz="2000" dirty="0">
                <a:solidFill>
                  <a:srgbClr val="FFFFFF"/>
                </a:solidFill>
                <a:latin typeface="Arial"/>
                <a:cs typeface="Arial"/>
              </a:rPr>
              <a:t>and</a:t>
            </a:r>
            <a:r>
              <a:rPr sz="2000" spc="-15" dirty="0">
                <a:solidFill>
                  <a:srgbClr val="FFFFFF"/>
                </a:solidFill>
                <a:latin typeface="Arial"/>
                <a:cs typeface="Arial"/>
              </a:rPr>
              <a:t> </a:t>
            </a:r>
            <a:r>
              <a:rPr sz="2000" dirty="0">
                <a:solidFill>
                  <a:srgbClr val="FFFFFF"/>
                </a:solidFill>
                <a:latin typeface="Arial"/>
                <a:cs typeface="Arial"/>
              </a:rPr>
              <a:t>accuracy</a:t>
            </a:r>
            <a:r>
              <a:rPr sz="2000" spc="-50" dirty="0">
                <a:solidFill>
                  <a:srgbClr val="FFFFFF"/>
                </a:solidFill>
                <a:latin typeface="Arial"/>
                <a:cs typeface="Arial"/>
              </a:rPr>
              <a:t> </a:t>
            </a:r>
            <a:r>
              <a:rPr sz="2000" dirty="0">
                <a:solidFill>
                  <a:srgbClr val="FFFFFF"/>
                </a:solidFill>
                <a:latin typeface="Arial"/>
                <a:cs typeface="Arial"/>
              </a:rPr>
              <a:t>when</a:t>
            </a:r>
            <a:r>
              <a:rPr sz="2000" spc="-15" dirty="0">
                <a:solidFill>
                  <a:srgbClr val="FFFFFF"/>
                </a:solidFill>
                <a:latin typeface="Arial"/>
                <a:cs typeface="Arial"/>
              </a:rPr>
              <a:t> </a:t>
            </a:r>
            <a:r>
              <a:rPr sz="2000" dirty="0">
                <a:solidFill>
                  <a:srgbClr val="FFFFFF"/>
                </a:solidFill>
                <a:latin typeface="Arial"/>
                <a:cs typeface="Arial"/>
              </a:rPr>
              <a:t>reporting</a:t>
            </a:r>
            <a:r>
              <a:rPr sz="2000" spc="-40" dirty="0">
                <a:solidFill>
                  <a:srgbClr val="FFFFFF"/>
                </a:solidFill>
                <a:latin typeface="Arial"/>
                <a:cs typeface="Arial"/>
              </a:rPr>
              <a:t> </a:t>
            </a:r>
            <a:r>
              <a:rPr sz="2000" dirty="0">
                <a:solidFill>
                  <a:srgbClr val="FFFFFF"/>
                </a:solidFill>
                <a:latin typeface="Arial"/>
                <a:cs typeface="Arial"/>
              </a:rPr>
              <a:t>student </a:t>
            </a:r>
            <a:r>
              <a:rPr sz="2000" spc="-540" dirty="0">
                <a:solidFill>
                  <a:srgbClr val="FFFFFF"/>
                </a:solidFill>
                <a:latin typeface="Arial"/>
                <a:cs typeface="Arial"/>
              </a:rPr>
              <a:t> </a:t>
            </a:r>
            <a:r>
              <a:rPr sz="2000" dirty="0">
                <a:solidFill>
                  <a:srgbClr val="FFFFFF"/>
                </a:solidFill>
                <a:latin typeface="Arial"/>
                <a:cs typeface="Arial"/>
              </a:rPr>
              <a:t>attendance</a:t>
            </a:r>
            <a:r>
              <a:rPr sz="2000" spc="-45" dirty="0">
                <a:solidFill>
                  <a:srgbClr val="FFFFFF"/>
                </a:solidFill>
                <a:latin typeface="Arial"/>
                <a:cs typeface="Arial"/>
              </a:rPr>
              <a:t> </a:t>
            </a:r>
            <a:r>
              <a:rPr sz="2000" spc="-5" dirty="0">
                <a:solidFill>
                  <a:srgbClr val="FFFFFF"/>
                </a:solidFill>
                <a:latin typeface="Arial"/>
                <a:cs typeface="Arial"/>
              </a:rPr>
              <a:t>in</a:t>
            </a:r>
            <a:r>
              <a:rPr sz="2000" spc="-110" dirty="0">
                <a:solidFill>
                  <a:srgbClr val="FFFFFF"/>
                </a:solidFill>
                <a:latin typeface="Arial"/>
                <a:cs typeface="Arial"/>
              </a:rPr>
              <a:t> </a:t>
            </a:r>
            <a:r>
              <a:rPr lang="en-US" sz="2000" dirty="0" err="1">
                <a:solidFill>
                  <a:srgbClr val="FFFFFF"/>
                </a:solidFill>
                <a:latin typeface="Arial"/>
                <a:cs typeface="Arial"/>
              </a:rPr>
              <a:t>EZReports</a:t>
            </a:r>
            <a:endParaRPr lang="en-US" sz="2000" dirty="0">
              <a:solidFill>
                <a:srgbClr val="FFFFFF"/>
              </a:solidFill>
              <a:latin typeface="Arial"/>
              <a:cs typeface="Arial"/>
            </a:endParaRPr>
          </a:p>
          <a:p>
            <a:pPr marL="756285" marR="619125" lvl="1" indent="-287020">
              <a:lnSpc>
                <a:spcPct val="150000"/>
              </a:lnSpc>
              <a:spcBef>
                <a:spcPts val="1000"/>
              </a:spcBef>
              <a:buClr>
                <a:srgbClr val="5F90FC"/>
              </a:buClr>
              <a:buSzPct val="80000"/>
              <a:buFont typeface="Wingdings 3"/>
              <a:buChar char=""/>
              <a:tabLst>
                <a:tab pos="756920" algn="l"/>
              </a:tabLst>
            </a:pPr>
            <a:r>
              <a:rPr lang="en-US" sz="2000" spc="-5" dirty="0">
                <a:solidFill>
                  <a:srgbClr val="FFFFFF"/>
                </a:solidFill>
                <a:latin typeface="Arial"/>
                <a:cs typeface="Arial"/>
              </a:rPr>
              <a:t>Reporting</a:t>
            </a:r>
            <a:r>
              <a:rPr lang="en-US" sz="2000" spc="25" dirty="0">
                <a:solidFill>
                  <a:srgbClr val="FFFFFF"/>
                </a:solidFill>
                <a:latin typeface="Arial"/>
                <a:cs typeface="Arial"/>
              </a:rPr>
              <a:t> </a:t>
            </a:r>
            <a:r>
              <a:rPr lang="en-US" sz="2000" spc="-5" dirty="0">
                <a:solidFill>
                  <a:srgbClr val="FFFFFF"/>
                </a:solidFill>
                <a:latin typeface="Arial"/>
                <a:cs typeface="Arial"/>
              </a:rPr>
              <a:t>outcomes</a:t>
            </a:r>
            <a:r>
              <a:rPr lang="en-US" sz="2000" dirty="0">
                <a:solidFill>
                  <a:srgbClr val="FFFFFF"/>
                </a:solidFill>
                <a:latin typeface="Arial"/>
                <a:cs typeface="Arial"/>
              </a:rPr>
              <a:t> for</a:t>
            </a:r>
            <a:r>
              <a:rPr lang="en-US" sz="2000" spc="-15" dirty="0">
                <a:solidFill>
                  <a:srgbClr val="FFFFFF"/>
                </a:solidFill>
                <a:latin typeface="Arial"/>
                <a:cs typeface="Arial"/>
              </a:rPr>
              <a:t> </a:t>
            </a:r>
            <a:r>
              <a:rPr lang="en-US" sz="2000" spc="-5" dirty="0">
                <a:solidFill>
                  <a:srgbClr val="FFFFFF"/>
                </a:solidFill>
                <a:latin typeface="Arial"/>
                <a:cs typeface="Arial"/>
              </a:rPr>
              <a:t>all</a:t>
            </a:r>
            <a:r>
              <a:rPr lang="en-US" sz="2000" spc="20" dirty="0">
                <a:solidFill>
                  <a:srgbClr val="FFFFFF"/>
                </a:solidFill>
                <a:latin typeface="Arial"/>
                <a:cs typeface="Arial"/>
              </a:rPr>
              <a:t> </a:t>
            </a:r>
            <a:r>
              <a:rPr lang="en-US" sz="2000" spc="-5" dirty="0">
                <a:solidFill>
                  <a:srgbClr val="FFFFFF"/>
                </a:solidFill>
                <a:latin typeface="Arial"/>
                <a:cs typeface="Arial"/>
              </a:rPr>
              <a:t>students,</a:t>
            </a:r>
            <a:r>
              <a:rPr lang="en-US" sz="2000" spc="-15" dirty="0">
                <a:solidFill>
                  <a:srgbClr val="FFFFFF"/>
                </a:solidFill>
                <a:latin typeface="Arial"/>
                <a:cs typeface="Arial"/>
              </a:rPr>
              <a:t> </a:t>
            </a:r>
            <a:r>
              <a:rPr lang="en-US" sz="2000" spc="-5" dirty="0">
                <a:solidFill>
                  <a:srgbClr val="FFFFFF"/>
                </a:solidFill>
                <a:latin typeface="Arial"/>
                <a:cs typeface="Arial"/>
              </a:rPr>
              <a:t>not</a:t>
            </a:r>
            <a:r>
              <a:rPr lang="en-US" sz="2000" spc="5" dirty="0">
                <a:solidFill>
                  <a:srgbClr val="FFFFFF"/>
                </a:solidFill>
                <a:latin typeface="Arial"/>
                <a:cs typeface="Arial"/>
              </a:rPr>
              <a:t> </a:t>
            </a:r>
            <a:r>
              <a:rPr lang="en-US" sz="2000" spc="-5" dirty="0">
                <a:solidFill>
                  <a:srgbClr val="FFFFFF"/>
                </a:solidFill>
                <a:latin typeface="Arial"/>
                <a:cs typeface="Arial"/>
              </a:rPr>
              <a:t>just</a:t>
            </a:r>
            <a:r>
              <a:rPr lang="en-US" sz="2000" spc="-15" dirty="0">
                <a:solidFill>
                  <a:srgbClr val="FFFFFF"/>
                </a:solidFill>
                <a:latin typeface="Arial"/>
                <a:cs typeface="Arial"/>
              </a:rPr>
              <a:t> </a:t>
            </a:r>
            <a:r>
              <a:rPr lang="en-US" sz="2000" spc="-5" dirty="0">
                <a:solidFill>
                  <a:srgbClr val="FFFFFF"/>
                </a:solidFill>
                <a:latin typeface="Arial"/>
                <a:cs typeface="Arial"/>
              </a:rPr>
              <a:t>regular</a:t>
            </a:r>
            <a:r>
              <a:rPr lang="en-US" sz="2000" spc="30" dirty="0">
                <a:solidFill>
                  <a:srgbClr val="FFFFFF"/>
                </a:solidFill>
                <a:latin typeface="Arial"/>
                <a:cs typeface="Arial"/>
              </a:rPr>
              <a:t> </a:t>
            </a:r>
            <a:r>
              <a:rPr lang="en-US" sz="2000" spc="-5" dirty="0">
                <a:solidFill>
                  <a:srgbClr val="FFFFFF"/>
                </a:solidFill>
                <a:latin typeface="Arial"/>
                <a:cs typeface="Arial"/>
              </a:rPr>
              <a:t>attendees</a:t>
            </a:r>
          </a:p>
          <a:p>
            <a:pPr marL="756285" marR="619125" lvl="1" indent="-287020">
              <a:lnSpc>
                <a:spcPct val="150000"/>
              </a:lnSpc>
              <a:spcBef>
                <a:spcPts val="1000"/>
              </a:spcBef>
              <a:buClr>
                <a:srgbClr val="5F90FC"/>
              </a:buClr>
              <a:buSzPct val="80000"/>
              <a:buFont typeface="Wingdings 3"/>
              <a:buChar char=""/>
              <a:tabLst>
                <a:tab pos="756920" algn="l"/>
              </a:tabLst>
            </a:pPr>
            <a:r>
              <a:rPr lang="en-US" sz="2000" spc="-5" dirty="0">
                <a:solidFill>
                  <a:srgbClr val="FFFFFF"/>
                </a:solidFill>
                <a:latin typeface="Arial"/>
                <a:cs typeface="Arial"/>
              </a:rPr>
              <a:t>Starting</a:t>
            </a:r>
            <a:r>
              <a:rPr lang="en-US" sz="2000" spc="-10" dirty="0">
                <a:solidFill>
                  <a:srgbClr val="FFFFFF"/>
                </a:solidFill>
                <a:latin typeface="Arial"/>
                <a:cs typeface="Arial"/>
              </a:rPr>
              <a:t> </a:t>
            </a:r>
            <a:r>
              <a:rPr lang="en-US" sz="2000" spc="-5" dirty="0">
                <a:solidFill>
                  <a:srgbClr val="FFFFFF"/>
                </a:solidFill>
                <a:latin typeface="Arial"/>
                <a:cs typeface="Arial"/>
              </a:rPr>
              <a:t>with </a:t>
            </a:r>
            <a:r>
              <a:rPr lang="en-US" sz="2000" spc="-650" dirty="0">
                <a:solidFill>
                  <a:srgbClr val="FFFFFF"/>
                </a:solidFill>
                <a:latin typeface="Arial"/>
                <a:cs typeface="Arial"/>
              </a:rPr>
              <a:t> </a:t>
            </a:r>
            <a:r>
              <a:rPr lang="en-US" sz="2000" spc="-5" dirty="0">
                <a:solidFill>
                  <a:srgbClr val="FFFFFF"/>
                </a:solidFill>
                <a:latin typeface="Arial"/>
                <a:cs typeface="Arial"/>
              </a:rPr>
              <a:t>students</a:t>
            </a:r>
            <a:r>
              <a:rPr lang="en-US" sz="2000" spc="-15" dirty="0">
                <a:solidFill>
                  <a:srgbClr val="FFFFFF"/>
                </a:solidFill>
                <a:latin typeface="Arial"/>
                <a:cs typeface="Arial"/>
              </a:rPr>
              <a:t> </a:t>
            </a:r>
            <a:r>
              <a:rPr lang="en-US" sz="2000" spc="-5" dirty="0">
                <a:solidFill>
                  <a:srgbClr val="FFFFFF"/>
                </a:solidFill>
                <a:latin typeface="Arial"/>
                <a:cs typeface="Arial"/>
              </a:rPr>
              <a:t>who</a:t>
            </a:r>
            <a:r>
              <a:rPr lang="en-US" sz="2000" spc="10" dirty="0">
                <a:solidFill>
                  <a:srgbClr val="FFFFFF"/>
                </a:solidFill>
                <a:latin typeface="Arial"/>
                <a:cs typeface="Arial"/>
              </a:rPr>
              <a:t> </a:t>
            </a:r>
            <a:r>
              <a:rPr lang="en-US" sz="2000" spc="-5" dirty="0">
                <a:solidFill>
                  <a:srgbClr val="FFFFFF"/>
                </a:solidFill>
                <a:latin typeface="Arial"/>
                <a:cs typeface="Arial"/>
              </a:rPr>
              <a:t>participate</a:t>
            </a:r>
            <a:r>
              <a:rPr lang="en-US" sz="2000" spc="25" dirty="0">
                <a:solidFill>
                  <a:srgbClr val="FFFFFF"/>
                </a:solidFill>
                <a:latin typeface="Arial"/>
                <a:cs typeface="Arial"/>
              </a:rPr>
              <a:t> </a:t>
            </a:r>
            <a:r>
              <a:rPr lang="en-US" sz="2000" spc="-5" dirty="0">
                <a:solidFill>
                  <a:srgbClr val="FFFFFF"/>
                </a:solidFill>
                <a:latin typeface="Arial"/>
                <a:cs typeface="Arial"/>
              </a:rPr>
              <a:t>in</a:t>
            </a:r>
            <a:r>
              <a:rPr lang="en-US" sz="2000" dirty="0">
                <a:solidFill>
                  <a:srgbClr val="FFFFFF"/>
                </a:solidFill>
                <a:latin typeface="Arial"/>
                <a:cs typeface="Arial"/>
              </a:rPr>
              <a:t> </a:t>
            </a:r>
            <a:r>
              <a:rPr lang="en-US" sz="2000" spc="-5" dirty="0">
                <a:solidFill>
                  <a:srgbClr val="FFFFFF"/>
                </a:solidFill>
                <a:latin typeface="Arial"/>
                <a:cs typeface="Arial"/>
              </a:rPr>
              <a:t>summer</a:t>
            </a:r>
            <a:r>
              <a:rPr lang="en-US" sz="2000" spc="-10" dirty="0">
                <a:solidFill>
                  <a:srgbClr val="FFFFFF"/>
                </a:solidFill>
                <a:latin typeface="Arial"/>
                <a:cs typeface="Arial"/>
              </a:rPr>
              <a:t> </a:t>
            </a:r>
            <a:r>
              <a:rPr lang="en-US" sz="2000" spc="-5" dirty="0">
                <a:solidFill>
                  <a:srgbClr val="FFFFFF"/>
                </a:solidFill>
                <a:latin typeface="Arial"/>
                <a:cs typeface="Arial"/>
              </a:rPr>
              <a:t>of 2021</a:t>
            </a:r>
            <a:endParaRPr lang="en-US" sz="2000" dirty="0">
              <a:latin typeface="Arial"/>
              <a:cs typeface="Arial"/>
            </a:endParaRPr>
          </a:p>
          <a:p>
            <a:pPr marL="469265" marR="619125" lvl="1">
              <a:spcBef>
                <a:spcPts val="1000"/>
              </a:spcBef>
              <a:buClr>
                <a:srgbClr val="5F90FC"/>
              </a:buClr>
              <a:buSzPct val="80000"/>
              <a:tabLst>
                <a:tab pos="756920" algn="l"/>
              </a:tabLst>
            </a:pPr>
            <a:endParaRPr lang="en-US" sz="2000" dirty="0">
              <a:latin typeface="Arial"/>
              <a:cs typeface="Arial"/>
            </a:endParaRPr>
          </a:p>
          <a:p>
            <a:pPr marL="756285" marR="619125" lvl="1" indent="-287020">
              <a:lnSpc>
                <a:spcPct val="100000"/>
              </a:lnSpc>
              <a:spcBef>
                <a:spcPts val="1000"/>
              </a:spcBef>
              <a:buClr>
                <a:srgbClr val="5F90FC"/>
              </a:buClr>
              <a:buSzPct val="80000"/>
              <a:buFont typeface="Wingdings 3"/>
              <a:buChar char=""/>
              <a:tabLst>
                <a:tab pos="756920" algn="l"/>
              </a:tabLst>
            </a:pPr>
            <a:endParaRPr lang="en-US" sz="2000" dirty="0">
              <a:solidFill>
                <a:srgbClr val="FFFFFF"/>
              </a:solidFill>
              <a:latin typeface="Arial"/>
              <a:cs typeface="Arial"/>
            </a:endParaRPr>
          </a:p>
          <a:p>
            <a:pPr marL="756285" marR="619125" lvl="1" indent="-287020">
              <a:lnSpc>
                <a:spcPct val="100000"/>
              </a:lnSpc>
              <a:spcBef>
                <a:spcPts val="1000"/>
              </a:spcBef>
              <a:buClr>
                <a:srgbClr val="5F90FC"/>
              </a:buClr>
              <a:buSzPct val="80000"/>
              <a:buFont typeface="Wingdings 3"/>
              <a:buChar char=""/>
              <a:tabLst>
                <a:tab pos="756920" algn="l"/>
              </a:tabLst>
            </a:pPr>
            <a:endParaRPr sz="2000" dirty="0">
              <a:latin typeface="Arial"/>
              <a:cs typeface="Arial"/>
            </a:endParaRPr>
          </a:p>
        </p:txBody>
      </p:sp>
      <p:pic>
        <p:nvPicPr>
          <p:cNvPr id="12" name="Picture 2">
            <a:extLst>
              <a:ext uri="{FF2B5EF4-FFF2-40B4-BE49-F238E27FC236}">
                <a16:creationId xmlns:a16="http://schemas.microsoft.com/office/drawing/2014/main" id="{DF8B5ED4-2D69-47E8-8E3E-CFC0EE46658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9803137" y="183478"/>
            <a:ext cx="1957412" cy="19049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6CFD70D6-966F-488C-B7EB-6EFD5488A4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9343" y="2476500"/>
            <a:ext cx="1905000" cy="190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 name="object 8">
            <a:extLst>
              <a:ext uri="{FF2B5EF4-FFF2-40B4-BE49-F238E27FC236}">
                <a16:creationId xmlns:a16="http://schemas.microsoft.com/office/drawing/2014/main" id="{795CFE62-EBBE-4A14-9E37-430A5E7C1286}"/>
              </a:ext>
            </a:extLst>
          </p:cNvPr>
          <p:cNvPicPr/>
          <p:nvPr/>
        </p:nvPicPr>
        <p:blipFill>
          <a:blip r:embed="rId5" cstate="print"/>
          <a:stretch>
            <a:fillRect/>
          </a:stretch>
        </p:blipFill>
        <p:spPr>
          <a:xfrm>
            <a:off x="9863048" y="4629899"/>
            <a:ext cx="1793292" cy="2023721"/>
          </a:xfrm>
          <a:prstGeom prst="roundRect">
            <a:avLst>
              <a:gd name="adj" fmla="val 16667"/>
            </a:avLst>
          </a:prstGeom>
          <a:solidFill>
            <a:schemeClr val="bg1"/>
          </a:solidFill>
          <a:ln>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690354" y="0"/>
            <a:ext cx="2138680" cy="6858762"/>
            <a:chOff x="9690354" y="0"/>
            <a:chExt cx="2138680" cy="6858762"/>
          </a:xfrm>
        </p:grpSpPr>
        <p:sp>
          <p:nvSpPr>
            <p:cNvPr id="3" name="object 3"/>
            <p:cNvSpPr/>
            <p:nvPr/>
          </p:nvSpPr>
          <p:spPr>
            <a:xfrm>
              <a:off x="9690354" y="0"/>
              <a:ext cx="2138680" cy="6858000"/>
            </a:xfrm>
            <a:custGeom>
              <a:avLst/>
              <a:gdLst/>
              <a:ahLst/>
              <a:cxnLst/>
              <a:rect l="l" t="t" r="r" b="b"/>
              <a:pathLst>
                <a:path w="2138679" h="6858000">
                  <a:moveTo>
                    <a:pt x="2138172" y="762"/>
                  </a:moveTo>
                  <a:lnTo>
                    <a:pt x="1433322" y="762"/>
                  </a:lnTo>
                  <a:lnTo>
                    <a:pt x="1433322" y="0"/>
                  </a:lnTo>
                  <a:lnTo>
                    <a:pt x="747522" y="0"/>
                  </a:lnTo>
                  <a:lnTo>
                    <a:pt x="747522" y="762"/>
                  </a:lnTo>
                  <a:lnTo>
                    <a:pt x="0" y="762"/>
                  </a:lnTo>
                  <a:lnTo>
                    <a:pt x="0" y="6858000"/>
                  </a:lnTo>
                  <a:lnTo>
                    <a:pt x="2138172" y="6858000"/>
                  </a:lnTo>
                  <a:lnTo>
                    <a:pt x="2138172" y="762"/>
                  </a:lnTo>
                  <a:close/>
                </a:path>
              </a:pathLst>
            </a:custGeom>
            <a:solidFill>
              <a:srgbClr val="BE0D3D"/>
            </a:solidFill>
          </p:spPr>
          <p:txBody>
            <a:bodyPr wrap="square" lIns="0" tIns="0" rIns="0" bIns="0" rtlCol="0"/>
            <a:lstStyle/>
            <a:p>
              <a:endParaRPr/>
            </a:p>
          </p:txBody>
        </p:sp>
        <p:sp>
          <p:nvSpPr>
            <p:cNvPr id="4" name="object 4"/>
            <p:cNvSpPr/>
            <p:nvPr/>
          </p:nvSpPr>
          <p:spPr>
            <a:xfrm>
              <a:off x="9690354" y="762"/>
              <a:ext cx="2138680" cy="6858000"/>
            </a:xfrm>
            <a:custGeom>
              <a:avLst/>
              <a:gdLst/>
              <a:ahLst/>
              <a:cxnLst/>
              <a:rect l="l" t="t" r="r" b="b"/>
              <a:pathLst>
                <a:path w="2138679" h="6858000">
                  <a:moveTo>
                    <a:pt x="0" y="0"/>
                  </a:moveTo>
                  <a:lnTo>
                    <a:pt x="2138172" y="0"/>
                  </a:lnTo>
                  <a:lnTo>
                    <a:pt x="2138172" y="6858000"/>
                  </a:lnTo>
                  <a:lnTo>
                    <a:pt x="0" y="6858000"/>
                  </a:lnTo>
                  <a:lnTo>
                    <a:pt x="0" y="0"/>
                  </a:lnTo>
                  <a:close/>
                </a:path>
              </a:pathLst>
            </a:custGeom>
            <a:ln w="19050">
              <a:solidFill>
                <a:srgbClr val="8B062B"/>
              </a:solidFill>
            </a:ln>
          </p:spPr>
          <p:txBody>
            <a:bodyPr wrap="square" lIns="0" tIns="0" rIns="0" bIns="0" rtlCol="0"/>
            <a:lstStyle/>
            <a:p>
              <a:endParaRPr/>
            </a:p>
          </p:txBody>
        </p:sp>
      </p:grpSp>
      <p:sp>
        <p:nvSpPr>
          <p:cNvPr id="7" name="object 7"/>
          <p:cNvSpPr txBox="1">
            <a:spLocks noGrp="1"/>
          </p:cNvSpPr>
          <p:nvPr>
            <p:ph type="title"/>
          </p:nvPr>
        </p:nvSpPr>
        <p:spPr>
          <a:xfrm>
            <a:off x="724851" y="470498"/>
            <a:ext cx="4500245" cy="1305486"/>
          </a:xfrm>
          <a:prstGeom prst="rect">
            <a:avLst/>
          </a:prstGeom>
        </p:spPr>
        <p:txBody>
          <a:bodyPr vert="horz" wrap="square" lIns="0" tIns="12700" rIns="0" bIns="0" rtlCol="0">
            <a:spAutoFit/>
          </a:bodyPr>
          <a:lstStyle/>
          <a:p>
            <a:pPr marL="12700">
              <a:lnSpc>
                <a:spcPct val="100000"/>
              </a:lnSpc>
              <a:spcBef>
                <a:spcPts val="100"/>
              </a:spcBef>
            </a:pPr>
            <a:r>
              <a:rPr sz="4200" dirty="0"/>
              <a:t>What</a:t>
            </a:r>
            <a:r>
              <a:rPr sz="4200" spc="-60" dirty="0"/>
              <a:t> </a:t>
            </a:r>
            <a:r>
              <a:rPr lang="en-US" sz="4200" dirty="0"/>
              <a:t>is</a:t>
            </a:r>
            <a:r>
              <a:rPr sz="4200" spc="-55" dirty="0"/>
              <a:t> </a:t>
            </a:r>
            <a:r>
              <a:rPr lang="en-US" sz="4200" spc="-55" dirty="0"/>
              <a:t>the </a:t>
            </a:r>
            <a:r>
              <a:rPr sz="4200" spc="-5" dirty="0"/>
              <a:t>GPRA?</a:t>
            </a:r>
            <a:endParaRPr sz="4200" dirty="0"/>
          </a:p>
        </p:txBody>
      </p:sp>
      <p:sp>
        <p:nvSpPr>
          <p:cNvPr id="8" name="object 8"/>
          <p:cNvSpPr txBox="1"/>
          <p:nvPr/>
        </p:nvSpPr>
        <p:spPr>
          <a:xfrm>
            <a:off x="609600" y="1951826"/>
            <a:ext cx="7924800" cy="2371803"/>
          </a:xfrm>
          <a:prstGeom prst="rect">
            <a:avLst/>
          </a:prstGeom>
          <a:solidFill>
            <a:srgbClr val="C00000"/>
          </a:solidFill>
        </p:spPr>
        <p:txBody>
          <a:bodyPr vert="horz" wrap="square" lIns="0" tIns="139065" rIns="0" bIns="0" rtlCol="0">
            <a:spAutoFit/>
          </a:bodyPr>
          <a:lstStyle/>
          <a:p>
            <a:pPr marL="355600" indent="-342900">
              <a:lnSpc>
                <a:spcPct val="100000"/>
              </a:lnSpc>
              <a:spcBef>
                <a:spcPts val="1095"/>
              </a:spcBef>
              <a:buClr>
                <a:srgbClr val="5F90FC"/>
              </a:buClr>
              <a:buSzPct val="79166"/>
              <a:buFont typeface="Wingdings"/>
              <a:buChar char=""/>
              <a:tabLst>
                <a:tab pos="354965" algn="l"/>
                <a:tab pos="355600" algn="l"/>
              </a:tabLst>
            </a:pPr>
            <a:r>
              <a:rPr sz="2400" spc="-5" dirty="0">
                <a:solidFill>
                  <a:srgbClr val="FFFFFF"/>
                </a:solidFill>
                <a:latin typeface="Arial"/>
                <a:cs typeface="Arial"/>
              </a:rPr>
              <a:t>Government</a:t>
            </a:r>
            <a:r>
              <a:rPr sz="2400" spc="-10" dirty="0">
                <a:solidFill>
                  <a:srgbClr val="FFFFFF"/>
                </a:solidFill>
                <a:latin typeface="Arial"/>
                <a:cs typeface="Arial"/>
              </a:rPr>
              <a:t> </a:t>
            </a:r>
            <a:r>
              <a:rPr sz="2400" spc="-5" dirty="0">
                <a:solidFill>
                  <a:srgbClr val="FFFFFF"/>
                </a:solidFill>
                <a:latin typeface="Arial"/>
                <a:cs typeface="Arial"/>
              </a:rPr>
              <a:t>Performance and</a:t>
            </a:r>
            <a:r>
              <a:rPr sz="2400" spc="5" dirty="0">
                <a:solidFill>
                  <a:srgbClr val="FFFFFF"/>
                </a:solidFill>
                <a:latin typeface="Arial"/>
                <a:cs typeface="Arial"/>
              </a:rPr>
              <a:t> </a:t>
            </a:r>
            <a:r>
              <a:rPr sz="2400" spc="-5" dirty="0">
                <a:solidFill>
                  <a:srgbClr val="FFFFFF"/>
                </a:solidFill>
                <a:latin typeface="Arial"/>
                <a:cs typeface="Arial"/>
              </a:rPr>
              <a:t>Results</a:t>
            </a:r>
            <a:r>
              <a:rPr sz="2400" spc="-120" dirty="0">
                <a:solidFill>
                  <a:srgbClr val="FFFFFF"/>
                </a:solidFill>
                <a:latin typeface="Arial"/>
                <a:cs typeface="Arial"/>
              </a:rPr>
              <a:t> </a:t>
            </a:r>
            <a:r>
              <a:rPr sz="2400" spc="-5" dirty="0">
                <a:solidFill>
                  <a:srgbClr val="FFFFFF"/>
                </a:solidFill>
                <a:latin typeface="Arial"/>
                <a:cs typeface="Arial"/>
              </a:rPr>
              <a:t>Act</a:t>
            </a:r>
            <a:r>
              <a:rPr lang="en-US" sz="2400" spc="-5" dirty="0">
                <a:solidFill>
                  <a:srgbClr val="FFFFFF"/>
                </a:solidFill>
                <a:latin typeface="Arial"/>
                <a:cs typeface="Arial"/>
              </a:rPr>
              <a:t> (GPRA)</a:t>
            </a:r>
            <a:endParaRPr sz="2400" dirty="0">
              <a:latin typeface="Arial"/>
              <a:cs typeface="Arial"/>
            </a:endParaRPr>
          </a:p>
          <a:p>
            <a:pPr marL="355600" indent="-342900">
              <a:lnSpc>
                <a:spcPct val="100000"/>
              </a:lnSpc>
              <a:spcBef>
                <a:spcPts val="994"/>
              </a:spcBef>
              <a:buClr>
                <a:srgbClr val="5F90FC"/>
              </a:buClr>
              <a:buSzPct val="79166"/>
              <a:buFont typeface="Wingdings"/>
              <a:buChar char=""/>
              <a:tabLst>
                <a:tab pos="354965" algn="l"/>
                <a:tab pos="355600" algn="l"/>
              </a:tabLst>
            </a:pPr>
            <a:r>
              <a:rPr lang="en-US" sz="2400" dirty="0">
                <a:solidFill>
                  <a:srgbClr val="FFFFFF"/>
                </a:solidFill>
                <a:latin typeface="Arial"/>
                <a:cs typeface="Arial"/>
              </a:rPr>
              <a:t>Required</a:t>
            </a:r>
            <a:r>
              <a:rPr sz="2400" spc="-10" dirty="0">
                <a:solidFill>
                  <a:srgbClr val="FFFFFF"/>
                </a:solidFill>
                <a:latin typeface="Arial"/>
                <a:cs typeface="Arial"/>
              </a:rPr>
              <a:t> </a:t>
            </a:r>
            <a:r>
              <a:rPr sz="2400" spc="-5" dirty="0">
                <a:solidFill>
                  <a:srgbClr val="FFFFFF"/>
                </a:solidFill>
                <a:latin typeface="Arial"/>
                <a:cs typeface="Arial"/>
              </a:rPr>
              <a:t>outcomes</a:t>
            </a:r>
            <a:r>
              <a:rPr sz="2400" spc="-15" dirty="0">
                <a:solidFill>
                  <a:srgbClr val="FFFFFF"/>
                </a:solidFill>
                <a:latin typeface="Arial"/>
                <a:cs typeface="Arial"/>
              </a:rPr>
              <a:t> </a:t>
            </a:r>
            <a:r>
              <a:rPr sz="2400" spc="-5" dirty="0">
                <a:solidFill>
                  <a:srgbClr val="FFFFFF"/>
                </a:solidFill>
                <a:latin typeface="Arial"/>
                <a:cs typeface="Arial"/>
              </a:rPr>
              <a:t>reported</a:t>
            </a:r>
            <a:r>
              <a:rPr sz="2400" spc="5" dirty="0">
                <a:solidFill>
                  <a:srgbClr val="FFFFFF"/>
                </a:solidFill>
                <a:latin typeface="Arial"/>
                <a:cs typeface="Arial"/>
              </a:rPr>
              <a:t> </a:t>
            </a:r>
            <a:r>
              <a:rPr sz="2400" spc="-5" dirty="0">
                <a:solidFill>
                  <a:srgbClr val="FFFFFF"/>
                </a:solidFill>
                <a:latin typeface="Arial"/>
                <a:cs typeface="Arial"/>
              </a:rPr>
              <a:t>each year</a:t>
            </a:r>
            <a:r>
              <a:rPr sz="2400" spc="5" dirty="0">
                <a:solidFill>
                  <a:srgbClr val="FFFFFF"/>
                </a:solidFill>
                <a:latin typeface="Arial"/>
                <a:cs typeface="Arial"/>
              </a:rPr>
              <a:t> </a:t>
            </a:r>
            <a:r>
              <a:rPr sz="2400" dirty="0">
                <a:solidFill>
                  <a:srgbClr val="FFFFFF"/>
                </a:solidFill>
                <a:latin typeface="Arial"/>
                <a:cs typeface="Arial"/>
              </a:rPr>
              <a:t>to</a:t>
            </a:r>
            <a:r>
              <a:rPr sz="2400" spc="-15" dirty="0">
                <a:solidFill>
                  <a:srgbClr val="FFFFFF"/>
                </a:solidFill>
                <a:latin typeface="Arial"/>
                <a:cs typeface="Arial"/>
              </a:rPr>
              <a:t> </a:t>
            </a:r>
            <a:r>
              <a:rPr sz="2400" spc="-5" dirty="0">
                <a:solidFill>
                  <a:srgbClr val="FFFFFF"/>
                </a:solidFill>
                <a:latin typeface="Arial"/>
                <a:cs typeface="Arial"/>
              </a:rPr>
              <a:t>Congress</a:t>
            </a:r>
            <a:endParaRPr sz="2400" dirty="0">
              <a:latin typeface="Arial"/>
              <a:cs typeface="Arial"/>
            </a:endParaRPr>
          </a:p>
          <a:p>
            <a:pPr marL="355600" indent="-342900">
              <a:lnSpc>
                <a:spcPct val="100000"/>
              </a:lnSpc>
              <a:spcBef>
                <a:spcPts val="994"/>
              </a:spcBef>
              <a:buClr>
                <a:srgbClr val="5F90FC"/>
              </a:buClr>
              <a:buSzPct val="79166"/>
              <a:buFont typeface="Wingdings"/>
              <a:buChar char=""/>
              <a:tabLst>
                <a:tab pos="354965" algn="l"/>
                <a:tab pos="355600" algn="l"/>
              </a:tabLst>
            </a:pPr>
            <a:r>
              <a:rPr sz="2400" spc="-10" dirty="0">
                <a:solidFill>
                  <a:srgbClr val="FFFFFF"/>
                </a:solidFill>
                <a:latin typeface="Arial"/>
                <a:cs typeface="Arial"/>
              </a:rPr>
              <a:t>Help</a:t>
            </a:r>
            <a:r>
              <a:rPr sz="2400" spc="15" dirty="0">
                <a:solidFill>
                  <a:srgbClr val="FFFFFF"/>
                </a:solidFill>
                <a:latin typeface="Arial"/>
                <a:cs typeface="Arial"/>
              </a:rPr>
              <a:t> </a:t>
            </a:r>
            <a:r>
              <a:rPr sz="2400" spc="-5" dirty="0">
                <a:solidFill>
                  <a:srgbClr val="FFFFFF"/>
                </a:solidFill>
                <a:latin typeface="Arial"/>
                <a:cs typeface="Arial"/>
              </a:rPr>
              <a:t>us</a:t>
            </a:r>
            <a:r>
              <a:rPr sz="2400" spc="-20" dirty="0">
                <a:solidFill>
                  <a:srgbClr val="FFFFFF"/>
                </a:solidFill>
                <a:latin typeface="Arial"/>
                <a:cs typeface="Arial"/>
              </a:rPr>
              <a:t> </a:t>
            </a:r>
            <a:r>
              <a:rPr sz="2400" spc="-5" dirty="0">
                <a:solidFill>
                  <a:srgbClr val="FFFFFF"/>
                </a:solidFill>
                <a:latin typeface="Arial"/>
                <a:cs typeface="Arial"/>
              </a:rPr>
              <a:t>tell</a:t>
            </a:r>
            <a:r>
              <a:rPr sz="2400" dirty="0">
                <a:solidFill>
                  <a:srgbClr val="FFFFFF"/>
                </a:solidFill>
                <a:latin typeface="Arial"/>
                <a:cs typeface="Arial"/>
              </a:rPr>
              <a:t> </a:t>
            </a:r>
            <a:r>
              <a:rPr sz="2400" spc="-5" dirty="0">
                <a:solidFill>
                  <a:srgbClr val="FFFFFF"/>
                </a:solidFill>
                <a:latin typeface="Arial"/>
                <a:cs typeface="Arial"/>
              </a:rPr>
              <a:t>our data</a:t>
            </a:r>
            <a:r>
              <a:rPr sz="2400" spc="-15" dirty="0">
                <a:solidFill>
                  <a:srgbClr val="FFFFFF"/>
                </a:solidFill>
                <a:latin typeface="Arial"/>
                <a:cs typeface="Arial"/>
              </a:rPr>
              <a:t> </a:t>
            </a:r>
            <a:r>
              <a:rPr sz="2400" dirty="0">
                <a:solidFill>
                  <a:srgbClr val="FFFFFF"/>
                </a:solidFill>
                <a:latin typeface="Arial"/>
                <a:cs typeface="Arial"/>
              </a:rPr>
              <a:t>story</a:t>
            </a:r>
            <a:endParaRPr sz="2400" dirty="0">
              <a:latin typeface="Arial"/>
              <a:cs typeface="Arial"/>
            </a:endParaRPr>
          </a:p>
          <a:p>
            <a:pPr marL="355600" indent="-342900">
              <a:lnSpc>
                <a:spcPct val="100000"/>
              </a:lnSpc>
              <a:spcBef>
                <a:spcPts val="1010"/>
              </a:spcBef>
              <a:buClr>
                <a:srgbClr val="5F90FC"/>
              </a:buClr>
              <a:buSzPct val="79166"/>
              <a:buFont typeface="Wingdings"/>
              <a:buChar char=""/>
              <a:tabLst>
                <a:tab pos="354965" algn="l"/>
                <a:tab pos="355600" algn="l"/>
              </a:tabLst>
            </a:pPr>
            <a:r>
              <a:rPr sz="2400" b="1" spc="-5" dirty="0">
                <a:solidFill>
                  <a:srgbClr val="FFC000"/>
                </a:solidFill>
                <a:latin typeface="Arial"/>
                <a:cs typeface="Arial"/>
              </a:rPr>
              <a:t>Critical</a:t>
            </a:r>
            <a:r>
              <a:rPr sz="2400" b="1" spc="5" dirty="0">
                <a:solidFill>
                  <a:srgbClr val="FFC000"/>
                </a:solidFill>
                <a:latin typeface="Arial"/>
                <a:cs typeface="Arial"/>
              </a:rPr>
              <a:t> </a:t>
            </a:r>
            <a:r>
              <a:rPr sz="2400" b="1" dirty="0">
                <a:solidFill>
                  <a:srgbClr val="FFC000"/>
                </a:solidFill>
                <a:latin typeface="Arial"/>
                <a:cs typeface="Arial"/>
              </a:rPr>
              <a:t>for</a:t>
            </a:r>
            <a:r>
              <a:rPr sz="2400" b="1" spc="-25" dirty="0">
                <a:solidFill>
                  <a:srgbClr val="FFC000"/>
                </a:solidFill>
                <a:latin typeface="Arial"/>
                <a:cs typeface="Arial"/>
              </a:rPr>
              <a:t> </a:t>
            </a:r>
            <a:r>
              <a:rPr sz="2400" b="1" spc="-5" dirty="0">
                <a:solidFill>
                  <a:srgbClr val="FFC000"/>
                </a:solidFill>
                <a:latin typeface="Arial"/>
                <a:cs typeface="Arial"/>
              </a:rPr>
              <a:t>continued</a:t>
            </a:r>
            <a:r>
              <a:rPr sz="2400" b="1" spc="15" dirty="0">
                <a:solidFill>
                  <a:srgbClr val="FFC000"/>
                </a:solidFill>
                <a:latin typeface="Arial"/>
                <a:cs typeface="Arial"/>
              </a:rPr>
              <a:t> </a:t>
            </a:r>
            <a:r>
              <a:rPr sz="2400" b="1" spc="-5" dirty="0">
                <a:solidFill>
                  <a:srgbClr val="FFC000"/>
                </a:solidFill>
                <a:latin typeface="Arial"/>
                <a:cs typeface="Arial"/>
              </a:rPr>
              <a:t>program funding</a:t>
            </a:r>
            <a:r>
              <a:rPr lang="en-US" sz="2400" b="1" spc="-5" dirty="0">
                <a:solidFill>
                  <a:srgbClr val="FFC000"/>
                </a:solidFill>
                <a:latin typeface="Arial"/>
                <a:cs typeface="Arial"/>
              </a:rPr>
              <a:t>!</a:t>
            </a:r>
            <a:endParaRPr sz="2400" b="1" dirty="0">
              <a:solidFill>
                <a:srgbClr val="FFC000"/>
              </a:solidFill>
              <a:latin typeface="Arial"/>
              <a:cs typeface="Arial"/>
            </a:endParaRPr>
          </a:p>
          <a:p>
            <a:endParaRPr lang="en-US" sz="2400" dirty="0">
              <a:latin typeface="Arial" panose="020B0604020202020204" pitchFamily="34" charset="0"/>
              <a:cs typeface="Arial" panose="020B0604020202020204" pitchFamily="34" charset="0"/>
            </a:endParaRPr>
          </a:p>
        </p:txBody>
      </p:sp>
      <p:pic>
        <p:nvPicPr>
          <p:cNvPr id="9" name="Picture 4">
            <a:extLst>
              <a:ext uri="{FF2B5EF4-FFF2-40B4-BE49-F238E27FC236}">
                <a16:creationId xmlns:a16="http://schemas.microsoft.com/office/drawing/2014/main" id="{5D1E5020-CC1A-4906-A9D7-BB83A06EE4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8274" y="2373547"/>
            <a:ext cx="1905000" cy="190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A36BF80A-6BE6-4971-9DE2-32EB893E4E8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9803137" y="183478"/>
            <a:ext cx="1957412" cy="19049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2" name="object 8">
            <a:extLst>
              <a:ext uri="{FF2B5EF4-FFF2-40B4-BE49-F238E27FC236}">
                <a16:creationId xmlns:a16="http://schemas.microsoft.com/office/drawing/2014/main" id="{AF8351F9-49D9-4533-873E-91838BA480AA}"/>
              </a:ext>
            </a:extLst>
          </p:cNvPr>
          <p:cNvPicPr/>
          <p:nvPr/>
        </p:nvPicPr>
        <p:blipFill>
          <a:blip r:embed="rId5" cstate="print"/>
          <a:stretch>
            <a:fillRect/>
          </a:stretch>
        </p:blipFill>
        <p:spPr>
          <a:xfrm>
            <a:off x="9863048" y="4629899"/>
            <a:ext cx="1793292" cy="2023721"/>
          </a:xfrm>
          <a:prstGeom prst="roundRect">
            <a:avLst>
              <a:gd name="adj" fmla="val 16667"/>
            </a:avLst>
          </a:prstGeom>
          <a:solidFill>
            <a:schemeClr val="bg1"/>
          </a:solidFill>
          <a:ln>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680829" y="0"/>
            <a:ext cx="2157730" cy="6877050"/>
            <a:chOff x="9680829" y="0"/>
            <a:chExt cx="2157730" cy="6877050"/>
          </a:xfrm>
        </p:grpSpPr>
        <p:sp>
          <p:nvSpPr>
            <p:cNvPr id="3" name="object 3"/>
            <p:cNvSpPr/>
            <p:nvPr/>
          </p:nvSpPr>
          <p:spPr>
            <a:xfrm>
              <a:off x="9690354" y="0"/>
              <a:ext cx="2138680" cy="6858000"/>
            </a:xfrm>
            <a:custGeom>
              <a:avLst/>
              <a:gdLst/>
              <a:ahLst/>
              <a:cxnLst/>
              <a:rect l="l" t="t" r="r" b="b"/>
              <a:pathLst>
                <a:path w="2138679" h="6858000">
                  <a:moveTo>
                    <a:pt x="2138172" y="762"/>
                  </a:moveTo>
                  <a:lnTo>
                    <a:pt x="1433322" y="762"/>
                  </a:lnTo>
                  <a:lnTo>
                    <a:pt x="1433322" y="0"/>
                  </a:lnTo>
                  <a:lnTo>
                    <a:pt x="747522" y="0"/>
                  </a:lnTo>
                  <a:lnTo>
                    <a:pt x="747522" y="762"/>
                  </a:lnTo>
                  <a:lnTo>
                    <a:pt x="0" y="762"/>
                  </a:lnTo>
                  <a:lnTo>
                    <a:pt x="0" y="6858000"/>
                  </a:lnTo>
                  <a:lnTo>
                    <a:pt x="2138172" y="6858000"/>
                  </a:lnTo>
                  <a:lnTo>
                    <a:pt x="2138172" y="762"/>
                  </a:lnTo>
                  <a:close/>
                </a:path>
              </a:pathLst>
            </a:custGeom>
            <a:solidFill>
              <a:srgbClr val="BE0D3D"/>
            </a:solidFill>
          </p:spPr>
          <p:txBody>
            <a:bodyPr wrap="square" lIns="0" tIns="0" rIns="0" bIns="0" rtlCol="0"/>
            <a:lstStyle/>
            <a:p>
              <a:endParaRPr/>
            </a:p>
          </p:txBody>
        </p:sp>
        <p:sp>
          <p:nvSpPr>
            <p:cNvPr id="4" name="object 4"/>
            <p:cNvSpPr/>
            <p:nvPr/>
          </p:nvSpPr>
          <p:spPr>
            <a:xfrm>
              <a:off x="9690354" y="762"/>
              <a:ext cx="2138680" cy="6858000"/>
            </a:xfrm>
            <a:custGeom>
              <a:avLst/>
              <a:gdLst/>
              <a:ahLst/>
              <a:cxnLst/>
              <a:rect l="l" t="t" r="r" b="b"/>
              <a:pathLst>
                <a:path w="2138679" h="6858000">
                  <a:moveTo>
                    <a:pt x="0" y="0"/>
                  </a:moveTo>
                  <a:lnTo>
                    <a:pt x="2138172" y="0"/>
                  </a:lnTo>
                  <a:lnTo>
                    <a:pt x="2138172" y="6858000"/>
                  </a:lnTo>
                  <a:lnTo>
                    <a:pt x="0" y="6858000"/>
                  </a:lnTo>
                  <a:lnTo>
                    <a:pt x="0" y="0"/>
                  </a:lnTo>
                  <a:close/>
                </a:path>
              </a:pathLst>
            </a:custGeom>
            <a:ln w="19050">
              <a:solidFill>
                <a:srgbClr val="8B062B"/>
              </a:solidFill>
            </a:ln>
          </p:spPr>
          <p:txBody>
            <a:bodyPr wrap="square" lIns="0" tIns="0" rIns="0" bIns="0" rtlCol="0"/>
            <a:lstStyle/>
            <a:p>
              <a:endParaRPr/>
            </a:p>
          </p:txBody>
        </p:sp>
      </p:grpSp>
      <p:sp>
        <p:nvSpPr>
          <p:cNvPr id="5" name="object 5"/>
          <p:cNvSpPr txBox="1">
            <a:spLocks noGrp="1"/>
          </p:cNvSpPr>
          <p:nvPr>
            <p:ph type="title"/>
          </p:nvPr>
        </p:nvSpPr>
        <p:spPr>
          <a:xfrm>
            <a:off x="724851" y="470498"/>
            <a:ext cx="7997825" cy="1305560"/>
          </a:xfrm>
          <a:prstGeom prst="rect">
            <a:avLst/>
          </a:prstGeom>
        </p:spPr>
        <p:txBody>
          <a:bodyPr vert="horz" wrap="square" lIns="0" tIns="12700" rIns="0" bIns="0" rtlCol="0">
            <a:spAutoFit/>
          </a:bodyPr>
          <a:lstStyle/>
          <a:p>
            <a:pPr marL="12700" marR="5080">
              <a:lnSpc>
                <a:spcPct val="100000"/>
              </a:lnSpc>
              <a:spcBef>
                <a:spcPts val="100"/>
              </a:spcBef>
            </a:pPr>
            <a:r>
              <a:rPr sz="4200" spc="-5" dirty="0"/>
              <a:t>What</a:t>
            </a:r>
            <a:r>
              <a:rPr sz="4200" spc="-20" dirty="0"/>
              <a:t> </a:t>
            </a:r>
            <a:r>
              <a:rPr sz="4200" dirty="0"/>
              <a:t>if</a:t>
            </a:r>
            <a:r>
              <a:rPr sz="4200" spc="-25" dirty="0"/>
              <a:t> </a:t>
            </a:r>
            <a:r>
              <a:rPr sz="4200" dirty="0"/>
              <a:t>I</a:t>
            </a:r>
            <a:r>
              <a:rPr sz="4200" spc="-15" dirty="0"/>
              <a:t> </a:t>
            </a:r>
            <a:r>
              <a:rPr sz="4200" dirty="0"/>
              <a:t>already</a:t>
            </a:r>
            <a:r>
              <a:rPr sz="4200" spc="-25" dirty="0"/>
              <a:t> </a:t>
            </a:r>
            <a:r>
              <a:rPr sz="4200" spc="-5" dirty="0"/>
              <a:t>enter</a:t>
            </a:r>
            <a:r>
              <a:rPr sz="4200" spc="-20" dirty="0"/>
              <a:t> </a:t>
            </a:r>
            <a:r>
              <a:rPr sz="4200" dirty="0"/>
              <a:t>my</a:t>
            </a:r>
            <a:r>
              <a:rPr sz="4200" spc="-20" dirty="0"/>
              <a:t> </a:t>
            </a:r>
            <a:r>
              <a:rPr sz="4200" spc="-5" dirty="0"/>
              <a:t>student </a:t>
            </a:r>
            <a:r>
              <a:rPr sz="4200" spc="-1155" dirty="0"/>
              <a:t> </a:t>
            </a:r>
            <a:r>
              <a:rPr sz="4200" spc="-5" dirty="0"/>
              <a:t>attendance</a:t>
            </a:r>
            <a:r>
              <a:rPr sz="4200" spc="-25" dirty="0"/>
              <a:t> </a:t>
            </a:r>
            <a:r>
              <a:rPr sz="4200" spc="-5" dirty="0"/>
              <a:t>with</a:t>
            </a:r>
            <a:r>
              <a:rPr sz="4200" dirty="0"/>
              <a:t> </a:t>
            </a:r>
            <a:r>
              <a:rPr sz="4200" spc="-5" dirty="0"/>
              <a:t>accurate</a:t>
            </a:r>
            <a:r>
              <a:rPr sz="4200" spc="-15" dirty="0"/>
              <a:t> </a:t>
            </a:r>
            <a:r>
              <a:rPr sz="4200" spc="-5" dirty="0"/>
              <a:t>hours?</a:t>
            </a:r>
            <a:endParaRPr sz="4200"/>
          </a:p>
        </p:txBody>
      </p:sp>
      <p:sp>
        <p:nvSpPr>
          <p:cNvPr id="6" name="object 6"/>
          <p:cNvSpPr txBox="1"/>
          <p:nvPr/>
        </p:nvSpPr>
        <p:spPr>
          <a:xfrm>
            <a:off x="724851" y="1994543"/>
            <a:ext cx="8655685" cy="2869375"/>
          </a:xfrm>
          <a:prstGeom prst="rect">
            <a:avLst/>
          </a:prstGeom>
        </p:spPr>
        <p:txBody>
          <a:bodyPr vert="horz" wrap="square" lIns="0" tIns="139065" rIns="0" bIns="0" rtlCol="0">
            <a:spAutoFit/>
          </a:bodyPr>
          <a:lstStyle/>
          <a:p>
            <a:pPr marL="355600" indent="-342900">
              <a:lnSpc>
                <a:spcPct val="100000"/>
              </a:lnSpc>
              <a:spcBef>
                <a:spcPts val="1095"/>
              </a:spcBef>
              <a:buClr>
                <a:srgbClr val="5F90FC"/>
              </a:buClr>
              <a:buSzPct val="79166"/>
              <a:buFont typeface="Wingdings 3"/>
              <a:buChar char=""/>
              <a:tabLst>
                <a:tab pos="354965" algn="l"/>
                <a:tab pos="355600" algn="l"/>
              </a:tabLst>
            </a:pPr>
            <a:r>
              <a:rPr sz="2400" spc="-5" dirty="0">
                <a:solidFill>
                  <a:srgbClr val="FFFFFF"/>
                </a:solidFill>
                <a:latin typeface="Arial"/>
                <a:cs typeface="Arial"/>
              </a:rPr>
              <a:t>Please</a:t>
            </a:r>
            <a:r>
              <a:rPr sz="2400" dirty="0">
                <a:solidFill>
                  <a:srgbClr val="FFFFFF"/>
                </a:solidFill>
                <a:latin typeface="Arial"/>
                <a:cs typeface="Arial"/>
              </a:rPr>
              <a:t> </a:t>
            </a:r>
            <a:r>
              <a:rPr sz="2400" spc="-5" dirty="0">
                <a:solidFill>
                  <a:srgbClr val="FFFFFF"/>
                </a:solidFill>
                <a:latin typeface="Arial"/>
                <a:cs typeface="Arial"/>
              </a:rPr>
              <a:t>keep</a:t>
            </a:r>
            <a:r>
              <a:rPr sz="2400" spc="-20" dirty="0">
                <a:solidFill>
                  <a:srgbClr val="FFFFFF"/>
                </a:solidFill>
                <a:latin typeface="Arial"/>
                <a:cs typeface="Arial"/>
              </a:rPr>
              <a:t> </a:t>
            </a:r>
            <a:r>
              <a:rPr sz="2400" spc="-5" dirty="0">
                <a:solidFill>
                  <a:srgbClr val="FFFFFF"/>
                </a:solidFill>
                <a:latin typeface="Arial"/>
                <a:cs typeface="Arial"/>
              </a:rPr>
              <a:t>doing</a:t>
            </a:r>
            <a:r>
              <a:rPr sz="2400" spc="5" dirty="0">
                <a:solidFill>
                  <a:srgbClr val="FFFFFF"/>
                </a:solidFill>
                <a:latin typeface="Arial"/>
                <a:cs typeface="Arial"/>
              </a:rPr>
              <a:t> </a:t>
            </a:r>
            <a:r>
              <a:rPr sz="2400" spc="-5" dirty="0">
                <a:solidFill>
                  <a:srgbClr val="FFFFFF"/>
                </a:solidFill>
                <a:latin typeface="Arial"/>
                <a:cs typeface="Arial"/>
              </a:rPr>
              <a:t>so!</a:t>
            </a:r>
            <a:endParaRPr sz="2400" dirty="0">
              <a:latin typeface="Arial"/>
              <a:cs typeface="Arial"/>
            </a:endParaRPr>
          </a:p>
          <a:p>
            <a:pPr marL="756285" lvl="1" indent="-287655">
              <a:lnSpc>
                <a:spcPct val="100000"/>
              </a:lnSpc>
              <a:spcBef>
                <a:spcPts val="994"/>
              </a:spcBef>
              <a:buClr>
                <a:srgbClr val="5F90FC"/>
              </a:buClr>
              <a:buSzPct val="79166"/>
              <a:buFont typeface="Wingdings 3"/>
              <a:buChar char=""/>
              <a:tabLst>
                <a:tab pos="756920" algn="l"/>
              </a:tabLst>
            </a:pPr>
            <a:r>
              <a:rPr sz="2400" spc="-15" dirty="0">
                <a:solidFill>
                  <a:srgbClr val="FFFFFF"/>
                </a:solidFill>
                <a:latin typeface="Arial"/>
                <a:cs typeface="Arial"/>
              </a:rPr>
              <a:t>Here’s </a:t>
            </a:r>
            <a:r>
              <a:rPr sz="2400" spc="-5" dirty="0">
                <a:solidFill>
                  <a:srgbClr val="FFFFFF"/>
                </a:solidFill>
                <a:latin typeface="Arial"/>
                <a:cs typeface="Arial"/>
              </a:rPr>
              <a:t>why:</a:t>
            </a:r>
            <a:endParaRPr sz="2400" dirty="0">
              <a:latin typeface="Arial"/>
              <a:cs typeface="Arial"/>
            </a:endParaRPr>
          </a:p>
          <a:p>
            <a:pPr marL="1155065" marR="5080" lvl="2" indent="-228600">
              <a:lnSpc>
                <a:spcPct val="100000"/>
              </a:lnSpc>
              <a:spcBef>
                <a:spcPts val="994"/>
              </a:spcBef>
              <a:buClr>
                <a:srgbClr val="5F90FC"/>
              </a:buClr>
              <a:buSzPct val="79166"/>
              <a:buFont typeface="Wingdings 3"/>
              <a:buChar char=""/>
              <a:tabLst>
                <a:tab pos="1155700" algn="l"/>
              </a:tabLst>
            </a:pPr>
            <a:r>
              <a:rPr sz="2400" spc="-25" dirty="0">
                <a:solidFill>
                  <a:srgbClr val="FFFFFF"/>
                </a:solidFill>
                <a:latin typeface="Arial"/>
                <a:cs typeface="Arial"/>
              </a:rPr>
              <a:t>We</a:t>
            </a:r>
            <a:r>
              <a:rPr sz="2400" spc="-5" dirty="0">
                <a:solidFill>
                  <a:srgbClr val="FFFFFF"/>
                </a:solidFill>
                <a:latin typeface="Arial"/>
                <a:cs typeface="Arial"/>
              </a:rPr>
              <a:t> </a:t>
            </a:r>
            <a:r>
              <a:rPr sz="2400" spc="-10" dirty="0">
                <a:solidFill>
                  <a:srgbClr val="FFFFFF"/>
                </a:solidFill>
                <a:latin typeface="Arial"/>
                <a:cs typeface="Arial"/>
              </a:rPr>
              <a:t>will</a:t>
            </a:r>
            <a:r>
              <a:rPr sz="2400" spc="20" dirty="0">
                <a:solidFill>
                  <a:srgbClr val="FFFFFF"/>
                </a:solidFill>
                <a:latin typeface="Arial"/>
                <a:cs typeface="Arial"/>
              </a:rPr>
              <a:t> </a:t>
            </a:r>
            <a:r>
              <a:rPr sz="2400" spc="-5" dirty="0">
                <a:solidFill>
                  <a:srgbClr val="FFFFFF"/>
                </a:solidFill>
                <a:latin typeface="Arial"/>
                <a:cs typeface="Arial"/>
              </a:rPr>
              <a:t>look</a:t>
            </a:r>
            <a:r>
              <a:rPr sz="2400" spc="10" dirty="0">
                <a:solidFill>
                  <a:srgbClr val="FFFFFF"/>
                </a:solidFill>
                <a:latin typeface="Arial"/>
                <a:cs typeface="Arial"/>
              </a:rPr>
              <a:t> </a:t>
            </a:r>
            <a:r>
              <a:rPr sz="2400" spc="-5" dirty="0">
                <a:solidFill>
                  <a:srgbClr val="FFFFFF"/>
                </a:solidFill>
                <a:latin typeface="Arial"/>
                <a:cs typeface="Arial"/>
              </a:rPr>
              <a:t>at what</a:t>
            </a:r>
            <a:r>
              <a:rPr sz="2400" spc="5" dirty="0">
                <a:solidFill>
                  <a:srgbClr val="FFFFFF"/>
                </a:solidFill>
                <a:latin typeface="Arial"/>
                <a:cs typeface="Arial"/>
              </a:rPr>
              <a:t> </a:t>
            </a:r>
            <a:r>
              <a:rPr sz="2400" spc="-5" dirty="0">
                <a:solidFill>
                  <a:srgbClr val="FFFFFF"/>
                </a:solidFill>
                <a:latin typeface="Arial"/>
                <a:cs typeface="Arial"/>
              </a:rPr>
              <a:t>you’re</a:t>
            </a:r>
            <a:r>
              <a:rPr sz="2400" spc="5" dirty="0">
                <a:solidFill>
                  <a:srgbClr val="FFFFFF"/>
                </a:solidFill>
                <a:latin typeface="Arial"/>
                <a:cs typeface="Arial"/>
              </a:rPr>
              <a:t> </a:t>
            </a:r>
            <a:r>
              <a:rPr sz="2400" spc="-5">
                <a:solidFill>
                  <a:srgbClr val="FFFFFF"/>
                </a:solidFill>
                <a:latin typeface="Arial"/>
                <a:cs typeface="Arial"/>
              </a:rPr>
              <a:t>submitting</a:t>
            </a:r>
            <a:r>
              <a:rPr sz="2400" spc="10">
                <a:solidFill>
                  <a:srgbClr val="FFFFFF"/>
                </a:solidFill>
                <a:latin typeface="Arial"/>
                <a:cs typeface="Arial"/>
              </a:rPr>
              <a:t> </a:t>
            </a:r>
            <a:r>
              <a:rPr sz="2400" spc="-5">
                <a:solidFill>
                  <a:srgbClr val="FFFFFF"/>
                </a:solidFill>
                <a:latin typeface="Arial"/>
                <a:cs typeface="Arial"/>
              </a:rPr>
              <a:t>and</a:t>
            </a:r>
            <a:r>
              <a:rPr sz="2400">
                <a:solidFill>
                  <a:srgbClr val="FFFFFF"/>
                </a:solidFill>
                <a:latin typeface="Arial"/>
                <a:cs typeface="Arial"/>
              </a:rPr>
              <a:t> </a:t>
            </a:r>
            <a:r>
              <a:rPr sz="2400" spc="-5" dirty="0">
                <a:solidFill>
                  <a:srgbClr val="FFFFFF"/>
                </a:solidFill>
                <a:latin typeface="Arial"/>
                <a:cs typeface="Arial"/>
              </a:rPr>
              <a:t>use</a:t>
            </a:r>
            <a:r>
              <a:rPr sz="2400" dirty="0">
                <a:solidFill>
                  <a:srgbClr val="FFFFFF"/>
                </a:solidFill>
                <a:latin typeface="Arial"/>
                <a:cs typeface="Arial"/>
              </a:rPr>
              <a:t> </a:t>
            </a:r>
            <a:r>
              <a:rPr sz="2400" spc="-5" dirty="0">
                <a:solidFill>
                  <a:srgbClr val="FFFFFF"/>
                </a:solidFill>
                <a:latin typeface="Arial"/>
                <a:cs typeface="Arial"/>
              </a:rPr>
              <a:t>your</a:t>
            </a:r>
            <a:r>
              <a:rPr sz="2400" spc="5" dirty="0">
                <a:solidFill>
                  <a:srgbClr val="FFFFFF"/>
                </a:solidFill>
                <a:latin typeface="Arial"/>
                <a:cs typeface="Arial"/>
              </a:rPr>
              <a:t> </a:t>
            </a:r>
            <a:r>
              <a:rPr sz="2400" spc="-5" dirty="0">
                <a:solidFill>
                  <a:srgbClr val="FFFFFF"/>
                </a:solidFill>
                <a:latin typeface="Arial"/>
                <a:cs typeface="Arial"/>
              </a:rPr>
              <a:t>data</a:t>
            </a:r>
            <a:r>
              <a:rPr sz="2400" dirty="0">
                <a:solidFill>
                  <a:srgbClr val="FFFFFF"/>
                </a:solidFill>
                <a:latin typeface="Arial"/>
                <a:cs typeface="Arial"/>
              </a:rPr>
              <a:t> to</a:t>
            </a:r>
            <a:r>
              <a:rPr sz="2400" spc="-10" dirty="0">
                <a:solidFill>
                  <a:srgbClr val="FFFFFF"/>
                </a:solidFill>
                <a:latin typeface="Arial"/>
                <a:cs typeface="Arial"/>
              </a:rPr>
              <a:t> build </a:t>
            </a:r>
            <a:r>
              <a:rPr sz="2400" spc="-655" dirty="0">
                <a:solidFill>
                  <a:srgbClr val="FFFFFF"/>
                </a:solidFill>
                <a:latin typeface="Arial"/>
                <a:cs typeface="Arial"/>
              </a:rPr>
              <a:t> </a:t>
            </a:r>
            <a:r>
              <a:rPr lang="en-US" sz="2400" spc="-5" dirty="0">
                <a:solidFill>
                  <a:srgbClr val="FFFFFF"/>
                </a:solidFill>
                <a:latin typeface="Arial"/>
                <a:cs typeface="Arial"/>
              </a:rPr>
              <a:t>your APR</a:t>
            </a:r>
            <a:r>
              <a:rPr sz="2400" dirty="0">
                <a:solidFill>
                  <a:srgbClr val="FFFFFF"/>
                </a:solidFill>
                <a:latin typeface="Arial"/>
                <a:cs typeface="Arial"/>
              </a:rPr>
              <a:t> </a:t>
            </a:r>
            <a:r>
              <a:rPr sz="2400" spc="-5" dirty="0">
                <a:solidFill>
                  <a:srgbClr val="FFFFFF"/>
                </a:solidFill>
                <a:latin typeface="Arial"/>
                <a:cs typeface="Arial"/>
              </a:rPr>
              <a:t>reports</a:t>
            </a:r>
            <a:r>
              <a:rPr sz="2400" spc="-10" dirty="0">
                <a:solidFill>
                  <a:srgbClr val="FFFFFF"/>
                </a:solidFill>
                <a:latin typeface="Arial"/>
                <a:cs typeface="Arial"/>
              </a:rPr>
              <a:t> </a:t>
            </a:r>
            <a:r>
              <a:rPr sz="2400" dirty="0">
                <a:solidFill>
                  <a:srgbClr val="FFFFFF"/>
                </a:solidFill>
                <a:latin typeface="Arial"/>
                <a:cs typeface="Arial"/>
              </a:rPr>
              <a:t>for</a:t>
            </a:r>
            <a:r>
              <a:rPr sz="2400" spc="-15" dirty="0">
                <a:solidFill>
                  <a:srgbClr val="FFFFFF"/>
                </a:solidFill>
                <a:latin typeface="Arial"/>
                <a:cs typeface="Arial"/>
              </a:rPr>
              <a:t> </a:t>
            </a:r>
            <a:r>
              <a:rPr sz="2400" spc="-10">
                <a:solidFill>
                  <a:srgbClr val="FFFFFF"/>
                </a:solidFill>
                <a:latin typeface="Arial"/>
                <a:cs typeface="Arial"/>
              </a:rPr>
              <a:t>next</a:t>
            </a:r>
            <a:r>
              <a:rPr sz="2400" spc="20">
                <a:solidFill>
                  <a:srgbClr val="FFFFFF"/>
                </a:solidFill>
                <a:latin typeface="Arial"/>
                <a:cs typeface="Arial"/>
              </a:rPr>
              <a:t> </a:t>
            </a:r>
            <a:r>
              <a:rPr sz="2400" spc="-5">
                <a:solidFill>
                  <a:srgbClr val="FFFFFF"/>
                </a:solidFill>
                <a:latin typeface="Arial"/>
                <a:cs typeface="Arial"/>
              </a:rPr>
              <a:t>year</a:t>
            </a:r>
            <a:endParaRPr lang="en-US" sz="2400" spc="-5">
              <a:solidFill>
                <a:srgbClr val="FFFFFF"/>
              </a:solidFill>
              <a:latin typeface="Arial"/>
              <a:cs typeface="Arial"/>
            </a:endParaRPr>
          </a:p>
          <a:p>
            <a:pPr marL="1155065" marR="5080" lvl="2" indent="-228600">
              <a:lnSpc>
                <a:spcPct val="100000"/>
              </a:lnSpc>
              <a:spcBef>
                <a:spcPts val="994"/>
              </a:spcBef>
              <a:buClr>
                <a:srgbClr val="5F90FC"/>
              </a:buClr>
              <a:buSzPct val="79166"/>
              <a:buFont typeface="Wingdings 3"/>
              <a:buChar char=""/>
              <a:tabLst>
                <a:tab pos="1155700" algn="l"/>
              </a:tabLst>
            </a:pPr>
            <a:endParaRPr lang="en-US" sz="2400" spc="-5" dirty="0">
              <a:solidFill>
                <a:srgbClr val="FFFFFF"/>
              </a:solidFill>
              <a:latin typeface="Arial"/>
              <a:cs typeface="Arial"/>
            </a:endParaRPr>
          </a:p>
          <a:p>
            <a:pPr marL="1155065" marR="5080" lvl="2" indent="-228600">
              <a:lnSpc>
                <a:spcPct val="100000"/>
              </a:lnSpc>
              <a:spcBef>
                <a:spcPts val="994"/>
              </a:spcBef>
              <a:buClr>
                <a:srgbClr val="5F90FC"/>
              </a:buClr>
              <a:buSzPct val="79166"/>
              <a:buFont typeface="Wingdings 3"/>
              <a:buChar char=""/>
              <a:tabLst>
                <a:tab pos="1155700" algn="l"/>
              </a:tabLst>
            </a:pPr>
            <a:endParaRPr sz="2400" dirty="0">
              <a:latin typeface="Arial"/>
              <a:cs typeface="Arial"/>
            </a:endParaRPr>
          </a:p>
        </p:txBody>
      </p:sp>
      <p:pic>
        <p:nvPicPr>
          <p:cNvPr id="10" name="Picture 2">
            <a:extLst>
              <a:ext uri="{FF2B5EF4-FFF2-40B4-BE49-F238E27FC236}">
                <a16:creationId xmlns:a16="http://schemas.microsoft.com/office/drawing/2014/main" id="{A5EFBCC5-7836-438B-81A0-362476DEE3E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9803137" y="183478"/>
            <a:ext cx="1957412" cy="19049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2C32BC46-D4A8-4335-8DD9-8FA948CE5C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0568" y="2476500"/>
            <a:ext cx="1905000" cy="190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2" name="object 8">
            <a:extLst>
              <a:ext uri="{FF2B5EF4-FFF2-40B4-BE49-F238E27FC236}">
                <a16:creationId xmlns:a16="http://schemas.microsoft.com/office/drawing/2014/main" id="{C7D08F84-02AB-4A04-8830-B11C5BDB1A8C}"/>
              </a:ext>
            </a:extLst>
          </p:cNvPr>
          <p:cNvPicPr/>
          <p:nvPr/>
        </p:nvPicPr>
        <p:blipFill>
          <a:blip r:embed="rId6" cstate="print"/>
          <a:stretch>
            <a:fillRect/>
          </a:stretch>
        </p:blipFill>
        <p:spPr>
          <a:xfrm>
            <a:off x="9863048" y="4629899"/>
            <a:ext cx="1793292" cy="2023721"/>
          </a:xfrm>
          <a:prstGeom prst="roundRect">
            <a:avLst>
              <a:gd name="adj" fmla="val 16667"/>
            </a:avLst>
          </a:prstGeom>
          <a:solidFill>
            <a:schemeClr val="bg1"/>
          </a:solidFill>
          <a:ln>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690354" y="0"/>
            <a:ext cx="2138680" cy="6858762"/>
            <a:chOff x="9690354" y="0"/>
            <a:chExt cx="2138680" cy="6858762"/>
          </a:xfrm>
        </p:grpSpPr>
        <p:sp>
          <p:nvSpPr>
            <p:cNvPr id="3" name="object 3"/>
            <p:cNvSpPr/>
            <p:nvPr/>
          </p:nvSpPr>
          <p:spPr>
            <a:xfrm>
              <a:off x="9690354" y="0"/>
              <a:ext cx="2138680" cy="6858000"/>
            </a:xfrm>
            <a:custGeom>
              <a:avLst/>
              <a:gdLst/>
              <a:ahLst/>
              <a:cxnLst/>
              <a:rect l="l" t="t" r="r" b="b"/>
              <a:pathLst>
                <a:path w="2138679" h="6858000">
                  <a:moveTo>
                    <a:pt x="2138172" y="762"/>
                  </a:moveTo>
                  <a:lnTo>
                    <a:pt x="1433322" y="762"/>
                  </a:lnTo>
                  <a:lnTo>
                    <a:pt x="1433322" y="0"/>
                  </a:lnTo>
                  <a:lnTo>
                    <a:pt x="747522" y="0"/>
                  </a:lnTo>
                  <a:lnTo>
                    <a:pt x="747522" y="762"/>
                  </a:lnTo>
                  <a:lnTo>
                    <a:pt x="0" y="762"/>
                  </a:lnTo>
                  <a:lnTo>
                    <a:pt x="0" y="6858000"/>
                  </a:lnTo>
                  <a:lnTo>
                    <a:pt x="2138172" y="6858000"/>
                  </a:lnTo>
                  <a:lnTo>
                    <a:pt x="2138172" y="762"/>
                  </a:lnTo>
                  <a:close/>
                </a:path>
              </a:pathLst>
            </a:custGeom>
            <a:solidFill>
              <a:srgbClr val="BE0D3D"/>
            </a:solidFill>
          </p:spPr>
          <p:txBody>
            <a:bodyPr wrap="square" lIns="0" tIns="0" rIns="0" bIns="0" rtlCol="0"/>
            <a:lstStyle/>
            <a:p>
              <a:endParaRPr/>
            </a:p>
          </p:txBody>
        </p:sp>
        <p:sp>
          <p:nvSpPr>
            <p:cNvPr id="4" name="object 4"/>
            <p:cNvSpPr/>
            <p:nvPr/>
          </p:nvSpPr>
          <p:spPr>
            <a:xfrm>
              <a:off x="9690354" y="762"/>
              <a:ext cx="2138680" cy="6858000"/>
            </a:xfrm>
            <a:custGeom>
              <a:avLst/>
              <a:gdLst/>
              <a:ahLst/>
              <a:cxnLst/>
              <a:rect l="l" t="t" r="r" b="b"/>
              <a:pathLst>
                <a:path w="2138679" h="6858000">
                  <a:moveTo>
                    <a:pt x="0" y="0"/>
                  </a:moveTo>
                  <a:lnTo>
                    <a:pt x="2138172" y="0"/>
                  </a:lnTo>
                  <a:lnTo>
                    <a:pt x="2138172" y="6858000"/>
                  </a:lnTo>
                  <a:lnTo>
                    <a:pt x="0" y="6858000"/>
                  </a:lnTo>
                  <a:lnTo>
                    <a:pt x="0" y="0"/>
                  </a:lnTo>
                  <a:close/>
                </a:path>
              </a:pathLst>
            </a:custGeom>
            <a:ln w="19050">
              <a:solidFill>
                <a:srgbClr val="8B062B"/>
              </a:solidFill>
            </a:ln>
          </p:spPr>
          <p:txBody>
            <a:bodyPr wrap="square" lIns="0" tIns="0" rIns="0" bIns="0" rtlCol="0"/>
            <a:lstStyle/>
            <a:p>
              <a:endParaRPr/>
            </a:p>
          </p:txBody>
        </p:sp>
      </p:grpSp>
      <p:sp>
        <p:nvSpPr>
          <p:cNvPr id="7" name="object 7"/>
          <p:cNvSpPr txBox="1">
            <a:spLocks noGrp="1"/>
          </p:cNvSpPr>
          <p:nvPr>
            <p:ph type="title"/>
          </p:nvPr>
        </p:nvSpPr>
        <p:spPr>
          <a:xfrm>
            <a:off x="724851" y="470498"/>
            <a:ext cx="4444365" cy="665480"/>
          </a:xfrm>
          <a:prstGeom prst="rect">
            <a:avLst/>
          </a:prstGeom>
        </p:spPr>
        <p:txBody>
          <a:bodyPr vert="horz" wrap="square" lIns="0" tIns="12700" rIns="0" bIns="0" rtlCol="0">
            <a:spAutoFit/>
          </a:bodyPr>
          <a:lstStyle/>
          <a:p>
            <a:pPr marL="12700">
              <a:lnSpc>
                <a:spcPct val="100000"/>
              </a:lnSpc>
              <a:spcBef>
                <a:spcPts val="100"/>
              </a:spcBef>
            </a:pPr>
            <a:r>
              <a:rPr sz="4200" dirty="0"/>
              <a:t>I</a:t>
            </a:r>
            <a:r>
              <a:rPr sz="4200" spc="-35" dirty="0"/>
              <a:t> </a:t>
            </a:r>
            <a:r>
              <a:rPr sz="4200" spc="-5" dirty="0"/>
              <a:t>have</a:t>
            </a:r>
            <a:r>
              <a:rPr sz="4200" spc="-40" dirty="0"/>
              <a:t> </a:t>
            </a:r>
            <a:r>
              <a:rPr sz="4200" spc="-5" dirty="0"/>
              <a:t>questions…</a:t>
            </a:r>
            <a:endParaRPr sz="4200"/>
          </a:p>
        </p:txBody>
      </p:sp>
      <p:pic>
        <p:nvPicPr>
          <p:cNvPr id="10" name="Picture 2">
            <a:extLst>
              <a:ext uri="{FF2B5EF4-FFF2-40B4-BE49-F238E27FC236}">
                <a16:creationId xmlns:a16="http://schemas.microsoft.com/office/drawing/2014/main" id="{6C33681E-3C24-4289-A5C5-CAA9C413267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9803137" y="183478"/>
            <a:ext cx="1957412" cy="19049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F1662A71-EA37-45F8-8C06-32A8BC1F38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3137" y="2403546"/>
            <a:ext cx="1905000" cy="190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9" name="object 8">
            <a:extLst>
              <a:ext uri="{FF2B5EF4-FFF2-40B4-BE49-F238E27FC236}">
                <a16:creationId xmlns:a16="http://schemas.microsoft.com/office/drawing/2014/main" id="{AF1E8C5F-676A-4818-8FCE-2776973CB1EE}"/>
              </a:ext>
            </a:extLst>
          </p:cNvPr>
          <p:cNvPicPr/>
          <p:nvPr/>
        </p:nvPicPr>
        <p:blipFill>
          <a:blip r:embed="rId5" cstate="print"/>
          <a:stretch>
            <a:fillRect/>
          </a:stretch>
        </p:blipFill>
        <p:spPr>
          <a:xfrm>
            <a:off x="9863048" y="4629899"/>
            <a:ext cx="1793292" cy="2023721"/>
          </a:xfrm>
          <a:prstGeom prst="roundRect">
            <a:avLst>
              <a:gd name="adj" fmla="val 16667"/>
            </a:avLst>
          </a:prstGeom>
          <a:solidFill>
            <a:schemeClr val="bg1"/>
          </a:solidFill>
          <a:ln>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57325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2E067B-66C9-4F37-867F-93729BD2811E}"/>
              </a:ext>
            </a:extLst>
          </p:cNvPr>
          <p:cNvSpPr txBox="1"/>
          <p:nvPr/>
        </p:nvSpPr>
        <p:spPr>
          <a:xfrm>
            <a:off x="2286000" y="1043731"/>
            <a:ext cx="6096000" cy="4770537"/>
          </a:xfrm>
          <a:prstGeom prst="rect">
            <a:avLst/>
          </a:prstGeom>
          <a:noFill/>
        </p:spPr>
        <p:txBody>
          <a:bodyPr wrap="square">
            <a:spAutoFit/>
          </a:bodyPr>
          <a:lstStyle/>
          <a:p>
            <a:pPr marL="16933">
              <a:spcBef>
                <a:spcPts val="133"/>
              </a:spcBef>
              <a:tabLst>
                <a:tab pos="260767" algn="l"/>
              </a:tabLst>
            </a:pPr>
            <a:r>
              <a:rPr lang="de-DE" sz="2800" spc="339" dirty="0">
                <a:solidFill>
                  <a:srgbClr val="FFFFFF"/>
                </a:solidFill>
                <a:latin typeface="Arial" panose="020B0604020202020204" pitchFamily="34" charset="0"/>
                <a:cs typeface="Arial" panose="020B0604020202020204" pitchFamily="34" charset="0"/>
              </a:rPr>
              <a:t>Erika E. Rucker </a:t>
            </a:r>
            <a:r>
              <a:rPr lang="de-DE" sz="2800" spc="220" dirty="0">
                <a:solidFill>
                  <a:srgbClr val="FFFFFF"/>
                </a:solidFill>
                <a:latin typeface="Arial" panose="020B0604020202020204" pitchFamily="34" charset="0"/>
                <a:cs typeface="Arial" panose="020B0604020202020204" pitchFamily="34" charset="0"/>
                <a:hlinkClick r:id="rId2"/>
              </a:rPr>
              <a:t>eatmoef@auburn.edu</a:t>
            </a:r>
            <a:br>
              <a:rPr lang="de-DE" sz="2800" spc="220" dirty="0">
                <a:solidFill>
                  <a:srgbClr val="FFFFFF"/>
                </a:solidFill>
                <a:latin typeface="Arial" panose="020B0604020202020204" pitchFamily="34" charset="0"/>
                <a:cs typeface="Arial" panose="020B0604020202020204" pitchFamily="34" charset="0"/>
              </a:rPr>
            </a:br>
            <a:br>
              <a:rPr lang="de-DE" sz="2800" spc="220" dirty="0">
                <a:solidFill>
                  <a:srgbClr val="FFFFFF"/>
                </a:solidFill>
                <a:latin typeface="Arial" panose="020B0604020202020204" pitchFamily="34" charset="0"/>
                <a:cs typeface="Arial" panose="020B0604020202020204" pitchFamily="34" charset="0"/>
              </a:rPr>
            </a:br>
            <a:r>
              <a:rPr lang="de-DE" sz="2800" dirty="0">
                <a:solidFill>
                  <a:schemeClr val="bg1"/>
                </a:solidFill>
                <a:latin typeface="Arial" panose="020B0604020202020204" pitchFamily="34" charset="0"/>
                <a:cs typeface="Arial" panose="020B0604020202020204" pitchFamily="34" charset="0"/>
              </a:rPr>
              <a:t>Linda Dean </a:t>
            </a:r>
            <a:r>
              <a:rPr lang="de-DE" sz="2800" dirty="0">
                <a:latin typeface="Arial" panose="020B0604020202020204" pitchFamily="34" charset="0"/>
                <a:cs typeface="Arial" panose="020B0604020202020204" pitchFamily="34" charset="0"/>
                <a:hlinkClick r:id="rId3"/>
              </a:rPr>
              <a:t>lhd0001@auburn.edu</a:t>
            </a:r>
            <a:br>
              <a:rPr lang="de-DE" sz="2800" dirty="0">
                <a:solidFill>
                  <a:schemeClr val="bg1"/>
                </a:solidFill>
                <a:latin typeface="Arial" panose="020B0604020202020204" pitchFamily="34" charset="0"/>
                <a:cs typeface="Arial" panose="020B0604020202020204" pitchFamily="34" charset="0"/>
              </a:rPr>
            </a:br>
            <a:br>
              <a:rPr lang="de-DE" sz="2800" dirty="0">
                <a:solidFill>
                  <a:schemeClr val="bg1"/>
                </a:solidFill>
                <a:latin typeface="Arial" panose="020B0604020202020204" pitchFamily="34" charset="0"/>
                <a:cs typeface="Arial" panose="020B0604020202020204" pitchFamily="34" charset="0"/>
              </a:rPr>
            </a:br>
            <a:r>
              <a:rPr lang="de-DE" sz="2800" dirty="0">
                <a:solidFill>
                  <a:schemeClr val="bg1"/>
                </a:solidFill>
                <a:latin typeface="Arial" panose="020B0604020202020204" pitchFamily="34" charset="0"/>
                <a:cs typeface="Arial" panose="020B0604020202020204" pitchFamily="34" charset="0"/>
              </a:rPr>
              <a:t>Linda Williams </a:t>
            </a:r>
            <a:r>
              <a:rPr lang="de-DE" sz="2800" dirty="0">
                <a:latin typeface="Arial" panose="020B0604020202020204" pitchFamily="34" charset="0"/>
                <a:cs typeface="Arial" panose="020B0604020202020204" pitchFamily="34" charset="0"/>
                <a:hlinkClick r:id="rId4"/>
              </a:rPr>
              <a:t>lmw0085@auburn.edu</a:t>
            </a:r>
            <a:br>
              <a:rPr lang="de-DE" sz="2800" dirty="0">
                <a:latin typeface="Arial" panose="020B0604020202020204" pitchFamily="34" charset="0"/>
                <a:cs typeface="Arial" panose="020B0604020202020204" pitchFamily="34" charset="0"/>
              </a:rPr>
            </a:br>
            <a:br>
              <a:rPr lang="de-DE" sz="2800" dirty="0">
                <a:latin typeface="Arial" panose="020B0604020202020204" pitchFamily="34" charset="0"/>
                <a:cs typeface="Arial" panose="020B0604020202020204" pitchFamily="34" charset="0"/>
              </a:rPr>
            </a:br>
            <a:r>
              <a:rPr lang="de-DE" sz="2800" dirty="0">
                <a:solidFill>
                  <a:schemeClr val="bg1"/>
                </a:solidFill>
                <a:latin typeface="Arial" panose="020B0604020202020204" pitchFamily="34" charset="0"/>
                <a:cs typeface="Arial" panose="020B0604020202020204" pitchFamily="34" charset="0"/>
              </a:rPr>
              <a:t>Chris Groccia</a:t>
            </a:r>
            <a:br>
              <a:rPr lang="de-DE" sz="2800" dirty="0">
                <a:latin typeface="Arial" panose="020B0604020202020204" pitchFamily="34" charset="0"/>
                <a:cs typeface="Arial" panose="020B0604020202020204" pitchFamily="34" charset="0"/>
              </a:rPr>
            </a:br>
            <a:r>
              <a:rPr lang="de-DE" sz="2800" dirty="0">
                <a:latin typeface="Arial" panose="020B0604020202020204" pitchFamily="34" charset="0"/>
                <a:cs typeface="Arial" panose="020B0604020202020204" pitchFamily="34" charset="0"/>
                <a:hlinkClick r:id="rId5"/>
              </a:rPr>
              <a:t>chrisgroccia@Hotmail.com</a:t>
            </a:r>
            <a:r>
              <a:rPr lang="de-DE" sz="2800" dirty="0">
                <a:latin typeface="Arial" panose="020B0604020202020204" pitchFamily="34" charset="0"/>
                <a:cs typeface="Arial" panose="020B0604020202020204" pitchFamily="34" charset="0"/>
              </a:rPr>
              <a:t> </a:t>
            </a:r>
            <a:br>
              <a:rPr lang="de-DE" sz="2400" dirty="0">
                <a:latin typeface="Times New Roman" panose="02020603050405020304" pitchFamily="18" charset="0"/>
                <a:cs typeface="Times New Roman" panose="02020603050405020304" pitchFamily="18" charset="0"/>
              </a:rPr>
            </a:br>
            <a:endParaRPr lang="de-DE"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4507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437876" y="0"/>
            <a:ext cx="685800" cy="1143000"/>
          </a:xfrm>
          <a:custGeom>
            <a:avLst/>
            <a:gdLst/>
            <a:ahLst/>
            <a:cxnLst/>
            <a:rect l="l" t="t" r="r" b="b"/>
            <a:pathLst>
              <a:path w="685800" h="1143000">
                <a:moveTo>
                  <a:pt x="685800" y="0"/>
                </a:moveTo>
                <a:lnTo>
                  <a:pt x="0" y="0"/>
                </a:lnTo>
                <a:lnTo>
                  <a:pt x="0" y="1143000"/>
                </a:lnTo>
                <a:lnTo>
                  <a:pt x="685800" y="1143000"/>
                </a:lnTo>
                <a:lnTo>
                  <a:pt x="685800" y="0"/>
                </a:lnTo>
                <a:close/>
              </a:path>
            </a:pathLst>
          </a:custGeom>
          <a:solidFill>
            <a:srgbClr val="BE0D3D"/>
          </a:solidFill>
        </p:spPr>
        <p:txBody>
          <a:bodyPr wrap="square" lIns="0" tIns="0" rIns="0" bIns="0" rtlCol="0"/>
          <a:lstStyle/>
          <a:p>
            <a:endParaRPr/>
          </a:p>
        </p:txBody>
      </p:sp>
      <p:pic>
        <p:nvPicPr>
          <p:cNvPr id="3" name="object 3"/>
          <p:cNvPicPr/>
          <p:nvPr/>
        </p:nvPicPr>
        <p:blipFill>
          <a:blip r:embed="rId2" cstate="print"/>
          <a:stretch>
            <a:fillRect/>
          </a:stretch>
        </p:blipFill>
        <p:spPr>
          <a:xfrm>
            <a:off x="1066800" y="699516"/>
            <a:ext cx="7536180" cy="5693663"/>
          </a:xfrm>
          <a:prstGeom prst="rect">
            <a:avLst/>
          </a:prstGeom>
        </p:spPr>
      </p:pic>
      <p:grpSp>
        <p:nvGrpSpPr>
          <p:cNvPr id="4" name="object 4"/>
          <p:cNvGrpSpPr/>
          <p:nvPr/>
        </p:nvGrpSpPr>
        <p:grpSpPr>
          <a:xfrm>
            <a:off x="9690354" y="0"/>
            <a:ext cx="2138680" cy="6858000"/>
            <a:chOff x="9690354" y="762"/>
            <a:chExt cx="2138680" cy="6858000"/>
          </a:xfrm>
        </p:grpSpPr>
        <p:sp>
          <p:nvSpPr>
            <p:cNvPr id="5" name="object 5"/>
            <p:cNvSpPr/>
            <p:nvPr/>
          </p:nvSpPr>
          <p:spPr>
            <a:xfrm>
              <a:off x="9690354" y="762"/>
              <a:ext cx="2138680" cy="6857365"/>
            </a:xfrm>
            <a:custGeom>
              <a:avLst/>
              <a:gdLst/>
              <a:ahLst/>
              <a:cxnLst/>
              <a:rect l="l" t="t" r="r" b="b"/>
              <a:pathLst>
                <a:path w="2138679" h="6857365">
                  <a:moveTo>
                    <a:pt x="2138172" y="0"/>
                  </a:moveTo>
                  <a:lnTo>
                    <a:pt x="0" y="0"/>
                  </a:lnTo>
                  <a:lnTo>
                    <a:pt x="0" y="6857238"/>
                  </a:lnTo>
                  <a:lnTo>
                    <a:pt x="2138172" y="6857238"/>
                  </a:lnTo>
                  <a:lnTo>
                    <a:pt x="2138172" y="0"/>
                  </a:lnTo>
                  <a:close/>
                </a:path>
              </a:pathLst>
            </a:custGeom>
            <a:solidFill>
              <a:srgbClr val="BE0D3D"/>
            </a:solidFill>
          </p:spPr>
          <p:txBody>
            <a:bodyPr wrap="square" lIns="0" tIns="0" rIns="0" bIns="0" rtlCol="0"/>
            <a:lstStyle/>
            <a:p>
              <a:endParaRPr/>
            </a:p>
          </p:txBody>
        </p:sp>
        <p:sp>
          <p:nvSpPr>
            <p:cNvPr id="6" name="object 6"/>
            <p:cNvSpPr/>
            <p:nvPr/>
          </p:nvSpPr>
          <p:spPr>
            <a:xfrm>
              <a:off x="9690354" y="762"/>
              <a:ext cx="2138680" cy="6858000"/>
            </a:xfrm>
            <a:custGeom>
              <a:avLst/>
              <a:gdLst/>
              <a:ahLst/>
              <a:cxnLst/>
              <a:rect l="l" t="t" r="r" b="b"/>
              <a:pathLst>
                <a:path w="2138679" h="6858000">
                  <a:moveTo>
                    <a:pt x="0" y="0"/>
                  </a:moveTo>
                  <a:lnTo>
                    <a:pt x="2138172" y="0"/>
                  </a:lnTo>
                  <a:lnTo>
                    <a:pt x="2138172" y="6858000"/>
                  </a:lnTo>
                  <a:lnTo>
                    <a:pt x="0" y="6858000"/>
                  </a:lnTo>
                  <a:lnTo>
                    <a:pt x="0" y="0"/>
                  </a:lnTo>
                  <a:close/>
                </a:path>
              </a:pathLst>
            </a:custGeom>
            <a:ln w="19050">
              <a:solidFill>
                <a:srgbClr val="8B062B"/>
              </a:solidFill>
            </a:ln>
          </p:spPr>
          <p:txBody>
            <a:bodyPr wrap="square" lIns="0" tIns="0" rIns="0" bIns="0" rtlCol="0"/>
            <a:lstStyle/>
            <a:p>
              <a:endParaRPr/>
            </a:p>
          </p:txBody>
        </p:sp>
      </p:grpSp>
      <p:pic>
        <p:nvPicPr>
          <p:cNvPr id="9" name="Picture 2">
            <a:extLst>
              <a:ext uri="{FF2B5EF4-FFF2-40B4-BE49-F238E27FC236}">
                <a16:creationId xmlns:a16="http://schemas.microsoft.com/office/drawing/2014/main" id="{959C65C4-7A7D-4B05-9292-61C749E44EF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9780988" y="220417"/>
            <a:ext cx="1957412" cy="19049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335C1C9E-F267-4C5A-B5A8-9811DD7B56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17608" y="2380422"/>
            <a:ext cx="1905000" cy="190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1" name="object 8">
            <a:extLst>
              <a:ext uri="{FF2B5EF4-FFF2-40B4-BE49-F238E27FC236}">
                <a16:creationId xmlns:a16="http://schemas.microsoft.com/office/drawing/2014/main" id="{6F76B2BF-89FF-44F0-85E4-678F80E7B509}"/>
              </a:ext>
            </a:extLst>
          </p:cNvPr>
          <p:cNvPicPr/>
          <p:nvPr/>
        </p:nvPicPr>
        <p:blipFill>
          <a:blip r:embed="rId6" cstate="print"/>
          <a:stretch>
            <a:fillRect/>
          </a:stretch>
        </p:blipFill>
        <p:spPr>
          <a:xfrm>
            <a:off x="9863048" y="4559533"/>
            <a:ext cx="1793292" cy="2023721"/>
          </a:xfrm>
          <a:prstGeom prst="roundRect">
            <a:avLst>
              <a:gd name="adj" fmla="val 16667"/>
            </a:avLst>
          </a:prstGeom>
          <a:solidFill>
            <a:schemeClr val="bg1"/>
          </a:solidFill>
          <a:ln>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xplosion: 8 Points 2">
            <a:extLst>
              <a:ext uri="{FF2B5EF4-FFF2-40B4-BE49-F238E27FC236}">
                <a16:creationId xmlns:a16="http://schemas.microsoft.com/office/drawing/2014/main" id="{FF9B738A-4804-4790-9633-FADAF1322AA2}"/>
              </a:ext>
            </a:extLst>
          </p:cNvPr>
          <p:cNvSpPr/>
          <p:nvPr/>
        </p:nvSpPr>
        <p:spPr>
          <a:xfrm>
            <a:off x="381000" y="2209800"/>
            <a:ext cx="3505200" cy="3262432"/>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B5F25A-E909-482B-8137-2712BE53A385}"/>
              </a:ext>
            </a:extLst>
          </p:cNvPr>
          <p:cNvSpPr>
            <a:spLocks noGrp="1"/>
          </p:cNvSpPr>
          <p:nvPr>
            <p:ph type="title"/>
          </p:nvPr>
        </p:nvSpPr>
        <p:spPr>
          <a:xfrm>
            <a:off x="1676400" y="1385768"/>
            <a:ext cx="6942455" cy="2590800"/>
          </a:xfrm>
          <a:solidFill>
            <a:srgbClr val="C00000"/>
          </a:solidFill>
          <a:ln>
            <a:solidFill>
              <a:schemeClr val="bg1"/>
            </a:solidFill>
          </a:ln>
          <a:effectLst>
            <a:glow rad="228600">
              <a:schemeClr val="accent6">
                <a:satMod val="175000"/>
                <a:alpha val="40000"/>
              </a:schemeClr>
            </a:glow>
          </a:effectLst>
        </p:spPr>
        <p:txBody>
          <a:bodyPr/>
          <a:lstStyle/>
          <a:p>
            <a:pPr algn="ctr"/>
            <a:r>
              <a:rPr lang="en-US" sz="5400" spc="-5" dirty="0">
                <a:solidFill>
                  <a:srgbClr val="FFFFFF"/>
                </a:solidFill>
                <a:latin typeface="Arial"/>
                <a:cs typeface="Arial"/>
              </a:rPr>
              <a:t>Federal “Large P” verses </a:t>
            </a:r>
            <a:br>
              <a:rPr lang="en-US" sz="5400" spc="-5" dirty="0">
                <a:solidFill>
                  <a:srgbClr val="FFFFFF"/>
                </a:solidFill>
                <a:latin typeface="Arial"/>
                <a:cs typeface="Arial"/>
              </a:rPr>
            </a:br>
            <a:r>
              <a:rPr lang="en-US" sz="5400" spc="-5" dirty="0">
                <a:solidFill>
                  <a:srgbClr val="FFFFFF"/>
                </a:solidFill>
                <a:latin typeface="Arial"/>
                <a:cs typeface="Arial"/>
              </a:rPr>
              <a:t>State “small p” </a:t>
            </a:r>
            <a:br>
              <a:rPr lang="en-US" sz="5400" dirty="0">
                <a:latin typeface="Arial"/>
                <a:cs typeface="Arial"/>
              </a:rPr>
            </a:br>
            <a:endParaRPr lang="en-US" dirty="0"/>
          </a:p>
        </p:txBody>
      </p:sp>
    </p:spTree>
    <p:extLst>
      <p:ext uri="{BB962C8B-B14F-4D97-AF65-F5344CB8AC3E}">
        <p14:creationId xmlns:p14="http://schemas.microsoft.com/office/powerpoint/2010/main" val="2497074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680829" y="0"/>
            <a:ext cx="2157730" cy="6877050"/>
            <a:chOff x="9680829" y="0"/>
            <a:chExt cx="2157730" cy="6877050"/>
          </a:xfrm>
        </p:grpSpPr>
        <p:sp>
          <p:nvSpPr>
            <p:cNvPr id="3" name="object 3"/>
            <p:cNvSpPr/>
            <p:nvPr/>
          </p:nvSpPr>
          <p:spPr>
            <a:xfrm>
              <a:off x="9690354" y="0"/>
              <a:ext cx="2138680" cy="6858000"/>
            </a:xfrm>
            <a:custGeom>
              <a:avLst/>
              <a:gdLst/>
              <a:ahLst/>
              <a:cxnLst/>
              <a:rect l="l" t="t" r="r" b="b"/>
              <a:pathLst>
                <a:path w="2138679" h="6858000">
                  <a:moveTo>
                    <a:pt x="2138172" y="762"/>
                  </a:moveTo>
                  <a:lnTo>
                    <a:pt x="1433322" y="762"/>
                  </a:lnTo>
                  <a:lnTo>
                    <a:pt x="1433322" y="0"/>
                  </a:lnTo>
                  <a:lnTo>
                    <a:pt x="747522" y="0"/>
                  </a:lnTo>
                  <a:lnTo>
                    <a:pt x="747522" y="762"/>
                  </a:lnTo>
                  <a:lnTo>
                    <a:pt x="0" y="762"/>
                  </a:lnTo>
                  <a:lnTo>
                    <a:pt x="0" y="6858000"/>
                  </a:lnTo>
                  <a:lnTo>
                    <a:pt x="2138172" y="6858000"/>
                  </a:lnTo>
                  <a:lnTo>
                    <a:pt x="2138172" y="762"/>
                  </a:lnTo>
                  <a:close/>
                </a:path>
              </a:pathLst>
            </a:custGeom>
            <a:solidFill>
              <a:srgbClr val="BE0D3D"/>
            </a:solidFill>
          </p:spPr>
          <p:txBody>
            <a:bodyPr wrap="square" lIns="0" tIns="0" rIns="0" bIns="0" rtlCol="0"/>
            <a:lstStyle/>
            <a:p>
              <a:endParaRPr/>
            </a:p>
          </p:txBody>
        </p:sp>
        <p:sp>
          <p:nvSpPr>
            <p:cNvPr id="4" name="object 4"/>
            <p:cNvSpPr/>
            <p:nvPr/>
          </p:nvSpPr>
          <p:spPr>
            <a:xfrm>
              <a:off x="9690354" y="762"/>
              <a:ext cx="2138680" cy="6858000"/>
            </a:xfrm>
            <a:custGeom>
              <a:avLst/>
              <a:gdLst/>
              <a:ahLst/>
              <a:cxnLst/>
              <a:rect l="l" t="t" r="r" b="b"/>
              <a:pathLst>
                <a:path w="2138679" h="6858000">
                  <a:moveTo>
                    <a:pt x="0" y="0"/>
                  </a:moveTo>
                  <a:lnTo>
                    <a:pt x="2138172" y="0"/>
                  </a:lnTo>
                  <a:lnTo>
                    <a:pt x="2138172" y="6858000"/>
                  </a:lnTo>
                  <a:lnTo>
                    <a:pt x="0" y="6858000"/>
                  </a:lnTo>
                  <a:lnTo>
                    <a:pt x="0" y="0"/>
                  </a:lnTo>
                  <a:close/>
                </a:path>
              </a:pathLst>
            </a:custGeom>
            <a:ln w="19050">
              <a:solidFill>
                <a:srgbClr val="8B062B"/>
              </a:solidFill>
            </a:ln>
          </p:spPr>
          <p:txBody>
            <a:bodyPr wrap="square" lIns="0" tIns="0" rIns="0" bIns="0" rtlCol="0"/>
            <a:lstStyle/>
            <a:p>
              <a:endParaRPr/>
            </a:p>
          </p:txBody>
        </p:sp>
      </p:grpSp>
      <p:sp>
        <p:nvSpPr>
          <p:cNvPr id="5" name="object 5"/>
          <p:cNvSpPr txBox="1">
            <a:spLocks noGrp="1"/>
          </p:cNvSpPr>
          <p:nvPr>
            <p:ph type="title"/>
          </p:nvPr>
        </p:nvSpPr>
        <p:spPr>
          <a:xfrm>
            <a:off x="724851" y="470498"/>
            <a:ext cx="7997825" cy="659155"/>
          </a:xfrm>
          <a:prstGeom prst="rect">
            <a:avLst/>
          </a:prstGeom>
        </p:spPr>
        <p:txBody>
          <a:bodyPr vert="horz" wrap="square" lIns="0" tIns="12700" rIns="0" bIns="0" rtlCol="0">
            <a:spAutoFit/>
          </a:bodyPr>
          <a:lstStyle/>
          <a:p>
            <a:pPr marL="12700" marR="5080" algn="ctr">
              <a:lnSpc>
                <a:spcPct val="100000"/>
              </a:lnSpc>
              <a:spcBef>
                <a:spcPts val="100"/>
              </a:spcBef>
            </a:pPr>
            <a:r>
              <a:rPr lang="en-US" sz="4200" dirty="0"/>
              <a:t>"Large P" verses “small p’s”</a:t>
            </a:r>
            <a:endParaRPr sz="4200" dirty="0"/>
          </a:p>
        </p:txBody>
      </p:sp>
      <p:pic>
        <p:nvPicPr>
          <p:cNvPr id="10" name="Picture 2">
            <a:extLst>
              <a:ext uri="{FF2B5EF4-FFF2-40B4-BE49-F238E27FC236}">
                <a16:creationId xmlns:a16="http://schemas.microsoft.com/office/drawing/2014/main" id="{A5EFBCC5-7836-438B-81A0-362476DEE3E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9803137" y="183478"/>
            <a:ext cx="1957412" cy="19049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2C32BC46-D4A8-4335-8DD9-8FA948CE5C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0568" y="2476500"/>
            <a:ext cx="1905000" cy="190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aphicFrame>
        <p:nvGraphicFramePr>
          <p:cNvPr id="7" name="Table 7">
            <a:extLst>
              <a:ext uri="{FF2B5EF4-FFF2-40B4-BE49-F238E27FC236}">
                <a16:creationId xmlns:a16="http://schemas.microsoft.com/office/drawing/2014/main" id="{C8B01D5B-256D-4718-81B7-CCC9D5914380}"/>
              </a:ext>
            </a:extLst>
          </p:cNvPr>
          <p:cNvGraphicFramePr>
            <a:graphicFrameLocks noGrp="1"/>
          </p:cNvGraphicFramePr>
          <p:nvPr>
            <p:extLst>
              <p:ext uri="{D42A27DB-BD31-4B8C-83A1-F6EECF244321}">
                <p14:modId xmlns:p14="http://schemas.microsoft.com/office/powerpoint/2010/main" val="2076131962"/>
              </p:ext>
            </p:extLst>
          </p:nvPr>
        </p:nvGraphicFramePr>
        <p:xfrm>
          <a:off x="838200" y="1460500"/>
          <a:ext cx="8128000" cy="3937000"/>
        </p:xfrm>
        <a:graphic>
          <a:graphicData uri="http://schemas.openxmlformats.org/drawingml/2006/table">
            <a:tbl>
              <a:tblPr firstRow="1" bandRow="1">
                <a:tableStyleId>{21E4AEA4-8DFA-4A89-87EB-49C32662AFE0}</a:tableStyleId>
              </a:tblPr>
              <a:tblGrid>
                <a:gridCol w="4064000">
                  <a:extLst>
                    <a:ext uri="{9D8B030D-6E8A-4147-A177-3AD203B41FA5}">
                      <a16:colId xmlns:a16="http://schemas.microsoft.com/office/drawing/2014/main" val="1299016420"/>
                    </a:ext>
                  </a:extLst>
                </a:gridCol>
                <a:gridCol w="4064000">
                  <a:extLst>
                    <a:ext uri="{9D8B030D-6E8A-4147-A177-3AD203B41FA5}">
                      <a16:colId xmlns:a16="http://schemas.microsoft.com/office/drawing/2014/main" val="1950239148"/>
                    </a:ext>
                  </a:extLst>
                </a:gridCol>
              </a:tblGrid>
              <a:tr h="370840">
                <a:tc>
                  <a:txBody>
                    <a:bodyPr/>
                    <a:lstStyle/>
                    <a:p>
                      <a:pPr algn="ctr"/>
                      <a:r>
                        <a:rPr lang="en-US" dirty="0">
                          <a:latin typeface="Arial" panose="020B0604020202020204" pitchFamily="34" charset="0"/>
                          <a:cs typeface="Arial" panose="020B0604020202020204" pitchFamily="34" charset="0"/>
                        </a:rPr>
                        <a:t>Federal-level "Large P"</a:t>
                      </a:r>
                    </a:p>
                  </a:txBody>
                  <a:tcPr/>
                </a:tc>
                <a:tc>
                  <a:txBody>
                    <a:bodyPr/>
                    <a:lstStyle/>
                    <a:p>
                      <a:pPr algn="ctr"/>
                      <a:r>
                        <a:rPr lang="en-US" dirty="0">
                          <a:latin typeface="Arial" panose="020B0604020202020204" pitchFamily="34" charset="0"/>
                          <a:cs typeface="Arial" panose="020B0604020202020204" pitchFamily="34" charset="0"/>
                        </a:rPr>
                        <a:t>State-level “small p”</a:t>
                      </a:r>
                    </a:p>
                  </a:txBody>
                  <a:tcPr/>
                </a:tc>
                <a:extLst>
                  <a:ext uri="{0D108BD9-81ED-4DB2-BD59-A6C34878D82A}">
                    <a16:rowId xmlns:a16="http://schemas.microsoft.com/office/drawing/2014/main" val="2002132448"/>
                  </a:ext>
                </a:extLst>
              </a:tr>
              <a:tr h="370840">
                <a:tc>
                  <a:txBody>
                    <a:bodyPr/>
                    <a:lstStyle/>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Includes regulations, nonregulatory guidance, reporting requirements, and certain communications from USDOE.</a:t>
                      </a:r>
                    </a:p>
                  </a:txBody>
                  <a:tcPr/>
                </a:tc>
                <a:tc>
                  <a:txBody>
                    <a:bodyPr/>
                    <a:lstStyle/>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Per the USDOE, States have the discretion to make decisions on “small p” policies.</a:t>
                      </a:r>
                    </a:p>
                  </a:txBody>
                  <a:tcPr/>
                </a:tc>
                <a:extLst>
                  <a:ext uri="{0D108BD9-81ED-4DB2-BD59-A6C34878D82A}">
                    <a16:rowId xmlns:a16="http://schemas.microsoft.com/office/drawing/2014/main" val="35264280"/>
                  </a:ext>
                </a:extLst>
              </a:tr>
              <a:tr h="370840">
                <a:tc>
                  <a:txBody>
                    <a:bodyPr/>
                    <a:lstStyle/>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Per the USDOE, States do not have the discretion to make decisions on "Large P" policies, which are communicated to the States via guidance documents and federal publications.</a:t>
                      </a:r>
                    </a:p>
                  </a:txBody>
                  <a:tcPr/>
                </a:tc>
                <a:tc>
                  <a:txBody>
                    <a:bodyPr/>
                    <a:lstStyle/>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States must communicate these decisions to the State’s Grantees for the purpose of consistent reporting on APR data.</a:t>
                      </a:r>
                    </a:p>
                  </a:txBody>
                  <a:tcPr/>
                </a:tc>
                <a:extLst>
                  <a:ext uri="{0D108BD9-81ED-4DB2-BD59-A6C34878D82A}">
                    <a16:rowId xmlns:a16="http://schemas.microsoft.com/office/drawing/2014/main" val="4270325520"/>
                  </a:ext>
                </a:extLst>
              </a:tr>
              <a:tr h="370840">
                <a:tc>
                  <a:txBody>
                    <a:bodyPr/>
                    <a:lstStyle/>
                    <a:p>
                      <a:pPr marL="285750" indent="-28575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txBody>
                  <a:tcPr/>
                </a:tc>
                <a:tc>
                  <a:txBody>
                    <a:bodyPr/>
                    <a:lstStyle/>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Decisions need to be documented and transparent.</a:t>
                      </a:r>
                    </a:p>
                  </a:txBody>
                  <a:tcPr/>
                </a:tc>
                <a:extLst>
                  <a:ext uri="{0D108BD9-81ED-4DB2-BD59-A6C34878D82A}">
                    <a16:rowId xmlns:a16="http://schemas.microsoft.com/office/drawing/2014/main" val="43652870"/>
                  </a:ext>
                </a:extLst>
              </a:tr>
            </a:tbl>
          </a:graphicData>
        </a:graphic>
      </p:graphicFrame>
      <p:pic>
        <p:nvPicPr>
          <p:cNvPr id="12" name="object 8">
            <a:extLst>
              <a:ext uri="{FF2B5EF4-FFF2-40B4-BE49-F238E27FC236}">
                <a16:creationId xmlns:a16="http://schemas.microsoft.com/office/drawing/2014/main" id="{DB67B3AA-1CE2-439B-A448-0E5CEA2DDAF4}"/>
              </a:ext>
            </a:extLst>
          </p:cNvPr>
          <p:cNvPicPr/>
          <p:nvPr/>
        </p:nvPicPr>
        <p:blipFill>
          <a:blip r:embed="rId5" cstate="print"/>
          <a:stretch>
            <a:fillRect/>
          </a:stretch>
        </p:blipFill>
        <p:spPr>
          <a:xfrm>
            <a:off x="9863048" y="4629899"/>
            <a:ext cx="1793292" cy="2023721"/>
          </a:xfrm>
          <a:prstGeom prst="roundRect">
            <a:avLst>
              <a:gd name="adj" fmla="val 16667"/>
            </a:avLst>
          </a:prstGeom>
          <a:solidFill>
            <a:schemeClr val="bg1"/>
          </a:solidFill>
          <a:ln>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41705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686297" y="0"/>
            <a:ext cx="2138680" cy="6858762"/>
            <a:chOff x="9690354" y="0"/>
            <a:chExt cx="2138680" cy="6858762"/>
          </a:xfrm>
        </p:grpSpPr>
        <p:sp>
          <p:nvSpPr>
            <p:cNvPr id="3" name="object 3"/>
            <p:cNvSpPr/>
            <p:nvPr/>
          </p:nvSpPr>
          <p:spPr>
            <a:xfrm>
              <a:off x="9690354" y="0"/>
              <a:ext cx="2138680" cy="6858000"/>
            </a:xfrm>
            <a:custGeom>
              <a:avLst/>
              <a:gdLst/>
              <a:ahLst/>
              <a:cxnLst/>
              <a:rect l="l" t="t" r="r" b="b"/>
              <a:pathLst>
                <a:path w="2138679" h="6858000">
                  <a:moveTo>
                    <a:pt x="2138172" y="762"/>
                  </a:moveTo>
                  <a:lnTo>
                    <a:pt x="1433322" y="762"/>
                  </a:lnTo>
                  <a:lnTo>
                    <a:pt x="1433322" y="0"/>
                  </a:lnTo>
                  <a:lnTo>
                    <a:pt x="747522" y="0"/>
                  </a:lnTo>
                  <a:lnTo>
                    <a:pt x="747522" y="762"/>
                  </a:lnTo>
                  <a:lnTo>
                    <a:pt x="0" y="762"/>
                  </a:lnTo>
                  <a:lnTo>
                    <a:pt x="0" y="6858000"/>
                  </a:lnTo>
                  <a:lnTo>
                    <a:pt x="2138172" y="6858000"/>
                  </a:lnTo>
                  <a:lnTo>
                    <a:pt x="2138172" y="762"/>
                  </a:lnTo>
                  <a:close/>
                </a:path>
              </a:pathLst>
            </a:custGeom>
            <a:solidFill>
              <a:srgbClr val="BE0D3D"/>
            </a:solidFill>
          </p:spPr>
          <p:txBody>
            <a:bodyPr wrap="square" lIns="0" tIns="0" rIns="0" bIns="0" rtlCol="0"/>
            <a:lstStyle/>
            <a:p>
              <a:endParaRPr/>
            </a:p>
          </p:txBody>
        </p:sp>
        <p:sp>
          <p:nvSpPr>
            <p:cNvPr id="4" name="object 4"/>
            <p:cNvSpPr/>
            <p:nvPr/>
          </p:nvSpPr>
          <p:spPr>
            <a:xfrm>
              <a:off x="9690354" y="762"/>
              <a:ext cx="2138680" cy="6858000"/>
            </a:xfrm>
            <a:custGeom>
              <a:avLst/>
              <a:gdLst/>
              <a:ahLst/>
              <a:cxnLst/>
              <a:rect l="l" t="t" r="r" b="b"/>
              <a:pathLst>
                <a:path w="2138679" h="6858000">
                  <a:moveTo>
                    <a:pt x="0" y="0"/>
                  </a:moveTo>
                  <a:lnTo>
                    <a:pt x="2138172" y="0"/>
                  </a:lnTo>
                  <a:lnTo>
                    <a:pt x="2138172" y="6858000"/>
                  </a:lnTo>
                  <a:lnTo>
                    <a:pt x="0" y="6858000"/>
                  </a:lnTo>
                  <a:lnTo>
                    <a:pt x="0" y="0"/>
                  </a:lnTo>
                  <a:close/>
                </a:path>
              </a:pathLst>
            </a:custGeom>
            <a:ln w="19050">
              <a:solidFill>
                <a:srgbClr val="8B062B"/>
              </a:solidFill>
            </a:ln>
          </p:spPr>
          <p:txBody>
            <a:bodyPr wrap="square" lIns="0" tIns="0" rIns="0" bIns="0" rtlCol="0"/>
            <a:lstStyle/>
            <a:p>
              <a:endParaRPr/>
            </a:p>
          </p:txBody>
        </p:sp>
      </p:grpSp>
      <p:sp>
        <p:nvSpPr>
          <p:cNvPr id="7" name="object 7"/>
          <p:cNvSpPr txBox="1">
            <a:spLocks noGrp="1"/>
          </p:cNvSpPr>
          <p:nvPr>
            <p:ph type="title"/>
          </p:nvPr>
        </p:nvSpPr>
        <p:spPr>
          <a:xfrm>
            <a:off x="609600" y="990600"/>
            <a:ext cx="8571549" cy="2967479"/>
          </a:xfrm>
          <a:prstGeom prst="rect">
            <a:avLst/>
          </a:prstGeom>
        </p:spPr>
        <p:txBody>
          <a:bodyPr vert="horz" wrap="square" lIns="0" tIns="12700" rIns="0" bIns="0" rtlCol="0">
            <a:spAutoFit/>
          </a:bodyPr>
          <a:lstStyle/>
          <a:p>
            <a:pPr marL="12700">
              <a:lnSpc>
                <a:spcPct val="100000"/>
              </a:lnSpc>
              <a:spcBef>
                <a:spcPts val="100"/>
              </a:spcBef>
            </a:pPr>
            <a:r>
              <a:rPr lang="en-US" sz="2400" dirty="0"/>
              <a:t>The core “small p” decisions are tied directly to the GPRA measures themselves. But there are “small p” decisions in all the data elements in 21APR.</a:t>
            </a:r>
            <a:br>
              <a:rPr lang="en-US" sz="2400" dirty="0"/>
            </a:br>
            <a:br>
              <a:rPr lang="en-US" sz="2400" dirty="0"/>
            </a:br>
            <a:r>
              <a:rPr lang="en-US" sz="2400" dirty="0"/>
              <a:t>“Small p” decisions for implementation of the New GPRA will be iterative, meaning as database development continues, there may be additional areas of “small p” that emerge. We will continually update you. </a:t>
            </a:r>
            <a:endParaRPr sz="2400" dirty="0"/>
          </a:p>
        </p:txBody>
      </p:sp>
      <p:pic>
        <p:nvPicPr>
          <p:cNvPr id="10" name="Picture 2">
            <a:extLst>
              <a:ext uri="{FF2B5EF4-FFF2-40B4-BE49-F238E27FC236}">
                <a16:creationId xmlns:a16="http://schemas.microsoft.com/office/drawing/2014/main" id="{6C33681E-3C24-4289-A5C5-CAA9C413267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9803137" y="183478"/>
            <a:ext cx="1957412" cy="19049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F1662A71-EA37-45F8-8C06-32A8BC1F38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3137" y="2420828"/>
            <a:ext cx="1905000" cy="190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9" name="object 8">
            <a:extLst>
              <a:ext uri="{FF2B5EF4-FFF2-40B4-BE49-F238E27FC236}">
                <a16:creationId xmlns:a16="http://schemas.microsoft.com/office/drawing/2014/main" id="{93329E01-2163-45FE-9E8F-57A7B63EB530}"/>
              </a:ext>
            </a:extLst>
          </p:cNvPr>
          <p:cNvPicPr/>
          <p:nvPr/>
        </p:nvPicPr>
        <p:blipFill>
          <a:blip r:embed="rId5" cstate="print"/>
          <a:stretch>
            <a:fillRect/>
          </a:stretch>
        </p:blipFill>
        <p:spPr>
          <a:xfrm>
            <a:off x="9863048" y="4629899"/>
            <a:ext cx="1793292" cy="2023721"/>
          </a:xfrm>
          <a:prstGeom prst="roundRect">
            <a:avLst>
              <a:gd name="adj" fmla="val 16667"/>
            </a:avLst>
          </a:prstGeom>
          <a:solidFill>
            <a:schemeClr val="bg1"/>
          </a:solidFill>
          <a:ln>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690354" y="0"/>
            <a:ext cx="2138680" cy="6858762"/>
            <a:chOff x="9690354" y="0"/>
            <a:chExt cx="2138680" cy="6858762"/>
          </a:xfrm>
        </p:grpSpPr>
        <p:sp>
          <p:nvSpPr>
            <p:cNvPr id="3" name="object 3"/>
            <p:cNvSpPr/>
            <p:nvPr/>
          </p:nvSpPr>
          <p:spPr>
            <a:xfrm>
              <a:off x="9690354" y="0"/>
              <a:ext cx="2138680" cy="6858000"/>
            </a:xfrm>
            <a:custGeom>
              <a:avLst/>
              <a:gdLst/>
              <a:ahLst/>
              <a:cxnLst/>
              <a:rect l="l" t="t" r="r" b="b"/>
              <a:pathLst>
                <a:path w="2138679" h="6858000">
                  <a:moveTo>
                    <a:pt x="2138172" y="762"/>
                  </a:moveTo>
                  <a:lnTo>
                    <a:pt x="1433322" y="762"/>
                  </a:lnTo>
                  <a:lnTo>
                    <a:pt x="1433322" y="0"/>
                  </a:lnTo>
                  <a:lnTo>
                    <a:pt x="747522" y="0"/>
                  </a:lnTo>
                  <a:lnTo>
                    <a:pt x="747522" y="762"/>
                  </a:lnTo>
                  <a:lnTo>
                    <a:pt x="0" y="762"/>
                  </a:lnTo>
                  <a:lnTo>
                    <a:pt x="0" y="6858000"/>
                  </a:lnTo>
                  <a:lnTo>
                    <a:pt x="2138172" y="6858000"/>
                  </a:lnTo>
                  <a:lnTo>
                    <a:pt x="2138172" y="762"/>
                  </a:lnTo>
                  <a:close/>
                </a:path>
              </a:pathLst>
            </a:custGeom>
            <a:solidFill>
              <a:srgbClr val="BE0D3D"/>
            </a:solidFill>
          </p:spPr>
          <p:txBody>
            <a:bodyPr wrap="square" lIns="0" tIns="0" rIns="0" bIns="0" rtlCol="0"/>
            <a:lstStyle/>
            <a:p>
              <a:endParaRPr/>
            </a:p>
          </p:txBody>
        </p:sp>
        <p:sp>
          <p:nvSpPr>
            <p:cNvPr id="4" name="object 4"/>
            <p:cNvSpPr/>
            <p:nvPr/>
          </p:nvSpPr>
          <p:spPr>
            <a:xfrm>
              <a:off x="9690354" y="762"/>
              <a:ext cx="2138680" cy="6858000"/>
            </a:xfrm>
            <a:custGeom>
              <a:avLst/>
              <a:gdLst/>
              <a:ahLst/>
              <a:cxnLst/>
              <a:rect l="l" t="t" r="r" b="b"/>
              <a:pathLst>
                <a:path w="2138679" h="6858000">
                  <a:moveTo>
                    <a:pt x="0" y="0"/>
                  </a:moveTo>
                  <a:lnTo>
                    <a:pt x="2138172" y="0"/>
                  </a:lnTo>
                  <a:lnTo>
                    <a:pt x="2138172" y="6858000"/>
                  </a:lnTo>
                  <a:lnTo>
                    <a:pt x="0" y="6858000"/>
                  </a:lnTo>
                  <a:lnTo>
                    <a:pt x="0" y="0"/>
                  </a:lnTo>
                  <a:close/>
                </a:path>
              </a:pathLst>
            </a:custGeom>
            <a:ln w="19050">
              <a:solidFill>
                <a:srgbClr val="8B062B"/>
              </a:solidFill>
            </a:ln>
          </p:spPr>
          <p:txBody>
            <a:bodyPr wrap="square" lIns="0" tIns="0" rIns="0" bIns="0" rtlCol="0"/>
            <a:lstStyle/>
            <a:p>
              <a:endParaRPr/>
            </a:p>
          </p:txBody>
        </p:sp>
      </p:grpSp>
      <p:sp>
        <p:nvSpPr>
          <p:cNvPr id="7" name="object 7"/>
          <p:cNvSpPr txBox="1">
            <a:spLocks noGrp="1"/>
          </p:cNvSpPr>
          <p:nvPr>
            <p:ph type="title"/>
          </p:nvPr>
        </p:nvSpPr>
        <p:spPr>
          <a:xfrm>
            <a:off x="685800" y="304800"/>
            <a:ext cx="8571549" cy="382156"/>
          </a:xfrm>
          <a:prstGeom prst="rect">
            <a:avLst/>
          </a:prstGeom>
        </p:spPr>
        <p:txBody>
          <a:bodyPr vert="horz" wrap="square" lIns="0" tIns="12700" rIns="0" bIns="0" rtlCol="0">
            <a:spAutoFit/>
          </a:bodyPr>
          <a:lstStyle/>
          <a:p>
            <a:pPr marL="12700" algn="ctr">
              <a:lnSpc>
                <a:spcPct val="100000"/>
              </a:lnSpc>
              <a:spcBef>
                <a:spcPts val="100"/>
              </a:spcBef>
            </a:pPr>
            <a:r>
              <a:rPr lang="en-US" sz="2400" dirty="0"/>
              <a:t>“small p” – Policy Decisions about New GPRA *updated*</a:t>
            </a:r>
            <a:endParaRPr sz="2400" dirty="0"/>
          </a:p>
        </p:txBody>
      </p:sp>
      <p:pic>
        <p:nvPicPr>
          <p:cNvPr id="10" name="Picture 2">
            <a:extLst>
              <a:ext uri="{FF2B5EF4-FFF2-40B4-BE49-F238E27FC236}">
                <a16:creationId xmlns:a16="http://schemas.microsoft.com/office/drawing/2014/main" id="{6C33681E-3C24-4289-A5C5-CAA9C413267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9803137" y="183478"/>
            <a:ext cx="1957412" cy="19049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F1662A71-EA37-45F8-8C06-32A8BC1F38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4496" y="2362200"/>
            <a:ext cx="1905000" cy="190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aphicFrame>
        <p:nvGraphicFramePr>
          <p:cNvPr id="5" name="Table 7">
            <a:extLst>
              <a:ext uri="{FF2B5EF4-FFF2-40B4-BE49-F238E27FC236}">
                <a16:creationId xmlns:a16="http://schemas.microsoft.com/office/drawing/2014/main" id="{71E200A2-85BE-40AF-96FA-44BF3CB4A3C6}"/>
              </a:ext>
            </a:extLst>
          </p:cNvPr>
          <p:cNvGraphicFramePr>
            <a:graphicFrameLocks noGrp="1"/>
          </p:cNvGraphicFramePr>
          <p:nvPr>
            <p:extLst>
              <p:ext uri="{D42A27DB-BD31-4B8C-83A1-F6EECF244321}">
                <p14:modId xmlns:p14="http://schemas.microsoft.com/office/powerpoint/2010/main" val="2445315935"/>
              </p:ext>
            </p:extLst>
          </p:nvPr>
        </p:nvGraphicFramePr>
        <p:xfrm>
          <a:off x="278292" y="762000"/>
          <a:ext cx="9195559" cy="5765800"/>
        </p:xfrm>
        <a:graphic>
          <a:graphicData uri="http://schemas.openxmlformats.org/drawingml/2006/table">
            <a:tbl>
              <a:tblPr firstRow="1" bandRow="1">
                <a:tableStyleId>{9DCAF9ED-07DC-4A11-8D7F-57B35C25682E}</a:tableStyleId>
              </a:tblPr>
              <a:tblGrid>
                <a:gridCol w="4623559">
                  <a:extLst>
                    <a:ext uri="{9D8B030D-6E8A-4147-A177-3AD203B41FA5}">
                      <a16:colId xmlns:a16="http://schemas.microsoft.com/office/drawing/2014/main" val="3596854952"/>
                    </a:ext>
                  </a:extLst>
                </a:gridCol>
                <a:gridCol w="4572000">
                  <a:extLst>
                    <a:ext uri="{9D8B030D-6E8A-4147-A177-3AD203B41FA5}">
                      <a16:colId xmlns:a16="http://schemas.microsoft.com/office/drawing/2014/main" val="630039792"/>
                    </a:ext>
                  </a:extLst>
                </a:gridCol>
              </a:tblGrid>
              <a:tr h="370840">
                <a:tc>
                  <a:txBody>
                    <a:bodyPr/>
                    <a:lstStyle/>
                    <a:p>
                      <a:pPr algn="ctr"/>
                      <a:r>
                        <a:rPr lang="en-US" dirty="0"/>
                        <a:t>Federal-level "Large P"</a:t>
                      </a:r>
                      <a:endParaRPr lang="en-US" dirty="0">
                        <a:latin typeface="Arial" panose="020B0604020202020204" pitchFamily="34" charset="0"/>
                        <a:cs typeface="Arial" panose="020B0604020202020204" pitchFamily="34" charset="0"/>
                      </a:endParaRPr>
                    </a:p>
                  </a:txBody>
                  <a:tcPr>
                    <a:solidFill>
                      <a:srgbClr val="C00000"/>
                    </a:solidFill>
                  </a:tcPr>
                </a:tc>
                <a:tc>
                  <a:txBody>
                    <a:bodyPr/>
                    <a:lstStyle/>
                    <a:p>
                      <a:pPr algn="ctr"/>
                      <a:r>
                        <a:rPr lang="en-US" dirty="0"/>
                        <a:t>State-level ”small p”</a:t>
                      </a:r>
                      <a:endParaRPr lang="en-US" dirty="0">
                        <a:latin typeface="Arial" panose="020B0604020202020204" pitchFamily="34" charset="0"/>
                        <a:cs typeface="Arial" panose="020B0604020202020204" pitchFamily="34" charset="0"/>
                      </a:endParaRPr>
                    </a:p>
                  </a:txBody>
                  <a:tcPr>
                    <a:solidFill>
                      <a:srgbClr val="C00000"/>
                    </a:solidFill>
                  </a:tcPr>
                </a:tc>
                <a:extLst>
                  <a:ext uri="{0D108BD9-81ED-4DB2-BD59-A6C34878D82A}">
                    <a16:rowId xmlns:a16="http://schemas.microsoft.com/office/drawing/2014/main" val="1411001835"/>
                  </a:ext>
                </a:extLst>
              </a:tr>
              <a:tr h="370840">
                <a:tc>
                  <a:txBody>
                    <a:bodyPr/>
                    <a:lstStyle/>
                    <a:p>
                      <a:pPr marL="285750" indent="-285750">
                        <a:buFont typeface="Arial" panose="020B0604020202020204" pitchFamily="34" charset="0"/>
                        <a:buChar char="•"/>
                      </a:pPr>
                      <a:r>
                        <a:rPr lang="en-US" sz="1600" dirty="0"/>
                        <a:t>All GPRA are reported on by all States for all participants </a:t>
                      </a:r>
                      <a:endParaRPr lang="en-US" sz="16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600" dirty="0"/>
                        <a:t>In each GPRA, States set ‘small p’ around how improvement is measured or what standards are set (More on this in a moment)</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08066651"/>
                  </a:ext>
                </a:extLst>
              </a:tr>
              <a:tr h="370840">
                <a:tc>
                  <a:txBody>
                    <a:bodyPr/>
                    <a:lstStyle/>
                    <a:p>
                      <a:pPr marL="285750" indent="-285750">
                        <a:buFont typeface="Arial" panose="020B0604020202020204" pitchFamily="34" charset="0"/>
                        <a:buChar char="•"/>
                      </a:pPr>
                      <a:r>
                        <a:rPr lang="en-US" sz="1600" dirty="0"/>
                        <a:t>Outcomes are reported for summer and school year</a:t>
                      </a:r>
                      <a:endParaRPr lang="en-US" sz="16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87195187"/>
                  </a:ext>
                </a:extLst>
              </a:tr>
              <a:tr h="370840">
                <a:tc>
                  <a:txBody>
                    <a:bodyPr/>
                    <a:lstStyle/>
                    <a:p>
                      <a:pPr marL="285750" indent="-285750">
                        <a:buFont typeface="Arial" panose="020B0604020202020204" pitchFamily="34" charset="0"/>
                        <a:buChar char="•"/>
                      </a:pPr>
                      <a:r>
                        <a:rPr lang="en-US" sz="1600" dirty="0"/>
                        <a:t>GPRA Measure #3 (School Attendance) is only reported on for school year, not summer. System will not prompt for this outcome when reporting summer</a:t>
                      </a:r>
                      <a:endParaRPr lang="en-US" sz="16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07767412"/>
                  </a:ext>
                </a:extLst>
              </a:tr>
              <a:tr h="457200">
                <a:tc gridSpan="2">
                  <a:txBody>
                    <a:bodyPr/>
                    <a:lstStyle/>
                    <a:p>
                      <a:pPr marL="0" indent="0" algn="ctr">
                        <a:buFont typeface="Arial" panose="020B0604020202020204" pitchFamily="34" charset="0"/>
                        <a:buNone/>
                      </a:pPr>
                      <a:r>
                        <a:rPr lang="en-US" sz="1600" dirty="0">
                          <a:solidFill>
                            <a:schemeClr val="bg1"/>
                          </a:solidFill>
                          <a:latin typeface="Arial" panose="020B0604020202020204" pitchFamily="34" charset="0"/>
                          <a:cs typeface="Arial" panose="020B0604020202020204" pitchFamily="34" charset="0"/>
                        </a:rPr>
                        <a:t>“</a:t>
                      </a:r>
                      <a:r>
                        <a:rPr lang="en-US" sz="1600" b="1" dirty="0">
                          <a:solidFill>
                            <a:schemeClr val="bg1"/>
                          </a:solidFill>
                          <a:latin typeface="Arial" panose="020B0604020202020204" pitchFamily="34" charset="0"/>
                          <a:cs typeface="Arial" panose="020B0604020202020204" pitchFamily="34" charset="0"/>
                        </a:rPr>
                        <a:t>small p” – Policy Decisions about Terms *updated</a:t>
                      </a:r>
                    </a:p>
                  </a:txBody>
                  <a:tcPr>
                    <a:solidFill>
                      <a:srgbClr val="C00000"/>
                    </a:solidFill>
                  </a:tcPr>
                </a:tc>
                <a:tc hMerge="1">
                  <a:txBody>
                    <a:bodyPr/>
                    <a:lstStyle/>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70310499"/>
                  </a:ext>
                </a:extLst>
              </a:tr>
              <a:tr h="457200">
                <a:tc>
                  <a:txBody>
                    <a:bodyPr/>
                    <a:lstStyle/>
                    <a:p>
                      <a:pPr marL="285750" indent="-285750">
                        <a:buFont typeface="Arial" panose="020B0604020202020204" pitchFamily="34" charset="0"/>
                        <a:buChar char="•"/>
                      </a:pPr>
                      <a:r>
                        <a:rPr lang="en-US" sz="1600" dirty="0"/>
                        <a:t>Each State must report annual performance in two terms – Summer and School Year </a:t>
                      </a:r>
                      <a:endParaRPr lang="en-US" sz="16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600" dirty="0"/>
                        <a:t>Exact length of school year or summer vary by State and may occur as quarters, inter-sessions, trimesters, or year-round cycles.</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43224538"/>
                  </a:ext>
                </a:extLst>
              </a:tr>
              <a:tr h="370840">
                <a:tc>
                  <a:txBody>
                    <a:bodyPr/>
                    <a:lstStyle/>
                    <a:p>
                      <a:endParaRPr lang="en-US" sz="1600" dirty="0"/>
                    </a:p>
                  </a:txBody>
                  <a:tcPr/>
                </a:tc>
                <a:tc>
                  <a:txBody>
                    <a:bodyPr/>
                    <a:lstStyle/>
                    <a:p>
                      <a:pPr marL="285750" indent="-285750">
                        <a:buFont typeface="Arial" panose="020B0604020202020204" pitchFamily="34" charset="0"/>
                        <a:buChar char="•"/>
                      </a:pPr>
                      <a:r>
                        <a:rPr lang="en-US" sz="1600" dirty="0"/>
                        <a:t>States determine term start and end dates and/or whether a center’s program is part of school year, summer or both.</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95736455"/>
                  </a:ext>
                </a:extLst>
              </a:tr>
              <a:tr h="370840">
                <a:tc>
                  <a:txBody>
                    <a:bodyPr/>
                    <a:lstStyle/>
                    <a:p>
                      <a:endParaRPr lang="en-US" sz="1600"/>
                    </a:p>
                  </a:txBody>
                  <a:tcPr/>
                </a:tc>
                <a:tc>
                  <a:txBody>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SEAs will advise programs that have all year programs whether to report separate summer data </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57254944"/>
                  </a:ext>
                </a:extLst>
              </a:tr>
            </a:tbl>
          </a:graphicData>
        </a:graphic>
      </p:graphicFrame>
      <p:pic>
        <p:nvPicPr>
          <p:cNvPr id="12" name="object 8">
            <a:extLst>
              <a:ext uri="{FF2B5EF4-FFF2-40B4-BE49-F238E27FC236}">
                <a16:creationId xmlns:a16="http://schemas.microsoft.com/office/drawing/2014/main" id="{C38CC998-B432-465F-87A7-9601A1310FFF}"/>
              </a:ext>
            </a:extLst>
          </p:cNvPr>
          <p:cNvPicPr/>
          <p:nvPr/>
        </p:nvPicPr>
        <p:blipFill>
          <a:blip r:embed="rId5" cstate="print"/>
          <a:stretch>
            <a:fillRect/>
          </a:stretch>
        </p:blipFill>
        <p:spPr>
          <a:xfrm>
            <a:off x="9850350" y="4540923"/>
            <a:ext cx="1793292" cy="2023721"/>
          </a:xfrm>
          <a:prstGeom prst="roundRect">
            <a:avLst>
              <a:gd name="adj" fmla="val 16667"/>
            </a:avLst>
          </a:prstGeom>
          <a:solidFill>
            <a:schemeClr val="bg1"/>
          </a:solidFill>
          <a:ln>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161789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690354" y="0"/>
            <a:ext cx="2138680" cy="6858762"/>
            <a:chOff x="9690354" y="0"/>
            <a:chExt cx="2138680" cy="6858762"/>
          </a:xfrm>
        </p:grpSpPr>
        <p:sp>
          <p:nvSpPr>
            <p:cNvPr id="3" name="object 3"/>
            <p:cNvSpPr/>
            <p:nvPr/>
          </p:nvSpPr>
          <p:spPr>
            <a:xfrm>
              <a:off x="9690354" y="0"/>
              <a:ext cx="2138680" cy="6858000"/>
            </a:xfrm>
            <a:custGeom>
              <a:avLst/>
              <a:gdLst/>
              <a:ahLst/>
              <a:cxnLst/>
              <a:rect l="l" t="t" r="r" b="b"/>
              <a:pathLst>
                <a:path w="2138679" h="6858000">
                  <a:moveTo>
                    <a:pt x="2138172" y="762"/>
                  </a:moveTo>
                  <a:lnTo>
                    <a:pt x="1433322" y="762"/>
                  </a:lnTo>
                  <a:lnTo>
                    <a:pt x="1433322" y="0"/>
                  </a:lnTo>
                  <a:lnTo>
                    <a:pt x="747522" y="0"/>
                  </a:lnTo>
                  <a:lnTo>
                    <a:pt x="747522" y="762"/>
                  </a:lnTo>
                  <a:lnTo>
                    <a:pt x="0" y="762"/>
                  </a:lnTo>
                  <a:lnTo>
                    <a:pt x="0" y="6858000"/>
                  </a:lnTo>
                  <a:lnTo>
                    <a:pt x="2138172" y="6858000"/>
                  </a:lnTo>
                  <a:lnTo>
                    <a:pt x="2138172" y="762"/>
                  </a:lnTo>
                  <a:close/>
                </a:path>
              </a:pathLst>
            </a:custGeom>
            <a:solidFill>
              <a:srgbClr val="BE0D3D"/>
            </a:solidFill>
          </p:spPr>
          <p:txBody>
            <a:bodyPr wrap="square" lIns="0" tIns="0" rIns="0" bIns="0" rtlCol="0"/>
            <a:lstStyle/>
            <a:p>
              <a:endParaRPr/>
            </a:p>
          </p:txBody>
        </p:sp>
        <p:sp>
          <p:nvSpPr>
            <p:cNvPr id="4" name="object 4"/>
            <p:cNvSpPr/>
            <p:nvPr/>
          </p:nvSpPr>
          <p:spPr>
            <a:xfrm>
              <a:off x="9690354" y="762"/>
              <a:ext cx="2138680" cy="6858000"/>
            </a:xfrm>
            <a:custGeom>
              <a:avLst/>
              <a:gdLst/>
              <a:ahLst/>
              <a:cxnLst/>
              <a:rect l="l" t="t" r="r" b="b"/>
              <a:pathLst>
                <a:path w="2138679" h="6858000">
                  <a:moveTo>
                    <a:pt x="0" y="0"/>
                  </a:moveTo>
                  <a:lnTo>
                    <a:pt x="2138172" y="0"/>
                  </a:lnTo>
                  <a:lnTo>
                    <a:pt x="2138172" y="6858000"/>
                  </a:lnTo>
                  <a:lnTo>
                    <a:pt x="0" y="6858000"/>
                  </a:lnTo>
                  <a:lnTo>
                    <a:pt x="0" y="0"/>
                  </a:lnTo>
                  <a:close/>
                </a:path>
              </a:pathLst>
            </a:custGeom>
            <a:ln w="19050">
              <a:solidFill>
                <a:srgbClr val="8B062B"/>
              </a:solidFill>
            </a:ln>
          </p:spPr>
          <p:txBody>
            <a:bodyPr wrap="square" lIns="0" tIns="0" rIns="0" bIns="0" rtlCol="0"/>
            <a:lstStyle/>
            <a:p>
              <a:endParaRPr/>
            </a:p>
          </p:txBody>
        </p:sp>
      </p:grpSp>
      <p:sp>
        <p:nvSpPr>
          <p:cNvPr id="7" name="object 7"/>
          <p:cNvSpPr txBox="1">
            <a:spLocks noGrp="1"/>
          </p:cNvSpPr>
          <p:nvPr>
            <p:ph type="title"/>
          </p:nvPr>
        </p:nvSpPr>
        <p:spPr>
          <a:xfrm>
            <a:off x="609600" y="990600"/>
            <a:ext cx="8571549" cy="382156"/>
          </a:xfrm>
          <a:prstGeom prst="rect">
            <a:avLst/>
          </a:prstGeom>
        </p:spPr>
        <p:txBody>
          <a:bodyPr vert="horz" wrap="square" lIns="0" tIns="12700" rIns="0" bIns="0" rtlCol="0">
            <a:spAutoFit/>
          </a:bodyPr>
          <a:lstStyle/>
          <a:p>
            <a:pPr marL="12700" algn="ctr">
              <a:lnSpc>
                <a:spcPct val="100000"/>
              </a:lnSpc>
              <a:spcBef>
                <a:spcPts val="100"/>
              </a:spcBef>
            </a:pPr>
            <a:r>
              <a:rPr lang="en-US" sz="2400" dirty="0"/>
              <a:t>“small p” – Policy Decisions about Activities</a:t>
            </a:r>
            <a:endParaRPr sz="2400" dirty="0"/>
          </a:p>
        </p:txBody>
      </p:sp>
      <p:pic>
        <p:nvPicPr>
          <p:cNvPr id="10" name="Picture 2">
            <a:extLst>
              <a:ext uri="{FF2B5EF4-FFF2-40B4-BE49-F238E27FC236}">
                <a16:creationId xmlns:a16="http://schemas.microsoft.com/office/drawing/2014/main" id="{6C33681E-3C24-4289-A5C5-CAA9C413267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9803137" y="183478"/>
            <a:ext cx="1957412" cy="19049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F1662A71-EA37-45F8-8C06-32A8BC1F38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3137" y="2339131"/>
            <a:ext cx="1905000" cy="190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aphicFrame>
        <p:nvGraphicFramePr>
          <p:cNvPr id="5" name="Table 7">
            <a:extLst>
              <a:ext uri="{FF2B5EF4-FFF2-40B4-BE49-F238E27FC236}">
                <a16:creationId xmlns:a16="http://schemas.microsoft.com/office/drawing/2014/main" id="{71E200A2-85BE-40AF-96FA-44BF3CB4A3C6}"/>
              </a:ext>
            </a:extLst>
          </p:cNvPr>
          <p:cNvGraphicFramePr>
            <a:graphicFrameLocks noGrp="1"/>
          </p:cNvGraphicFramePr>
          <p:nvPr>
            <p:extLst>
              <p:ext uri="{D42A27DB-BD31-4B8C-83A1-F6EECF244321}">
                <p14:modId xmlns:p14="http://schemas.microsoft.com/office/powerpoint/2010/main" val="1058624013"/>
              </p:ext>
            </p:extLst>
          </p:nvPr>
        </p:nvGraphicFramePr>
        <p:xfrm>
          <a:off x="240192" y="1524000"/>
          <a:ext cx="9195559" cy="1559560"/>
        </p:xfrm>
        <a:graphic>
          <a:graphicData uri="http://schemas.openxmlformats.org/drawingml/2006/table">
            <a:tbl>
              <a:tblPr firstRow="1" bandRow="1">
                <a:tableStyleId>{21E4AEA4-8DFA-4A89-87EB-49C32662AFE0}</a:tableStyleId>
              </a:tblPr>
              <a:tblGrid>
                <a:gridCol w="4623559">
                  <a:extLst>
                    <a:ext uri="{9D8B030D-6E8A-4147-A177-3AD203B41FA5}">
                      <a16:colId xmlns:a16="http://schemas.microsoft.com/office/drawing/2014/main" val="3596854952"/>
                    </a:ext>
                  </a:extLst>
                </a:gridCol>
                <a:gridCol w="4572000">
                  <a:extLst>
                    <a:ext uri="{9D8B030D-6E8A-4147-A177-3AD203B41FA5}">
                      <a16:colId xmlns:a16="http://schemas.microsoft.com/office/drawing/2014/main" val="630039792"/>
                    </a:ext>
                  </a:extLst>
                </a:gridCol>
              </a:tblGrid>
              <a:tr h="370840">
                <a:tc>
                  <a:txBody>
                    <a:bodyPr/>
                    <a:lstStyle/>
                    <a:p>
                      <a:pPr algn="ctr"/>
                      <a:r>
                        <a:rPr lang="en-US" dirty="0">
                          <a:latin typeface="Arial" panose="020B0604020202020204" pitchFamily="34" charset="0"/>
                          <a:cs typeface="Arial" panose="020B0604020202020204" pitchFamily="34" charset="0"/>
                        </a:rPr>
                        <a:t>Federal-level "Large P"</a:t>
                      </a:r>
                    </a:p>
                  </a:txBody>
                  <a:tcPr/>
                </a:tc>
                <a:tc>
                  <a:txBody>
                    <a:bodyPr/>
                    <a:lstStyle/>
                    <a:p>
                      <a:pPr algn="ctr"/>
                      <a:r>
                        <a:rPr lang="en-US" dirty="0">
                          <a:latin typeface="Arial" panose="020B0604020202020204" pitchFamily="34" charset="0"/>
                          <a:cs typeface="Arial" panose="020B0604020202020204" pitchFamily="34" charset="0"/>
                        </a:rPr>
                        <a:t>State-level ”small p”</a:t>
                      </a:r>
                    </a:p>
                  </a:txBody>
                  <a:tcPr/>
                </a:tc>
                <a:extLst>
                  <a:ext uri="{0D108BD9-81ED-4DB2-BD59-A6C34878D82A}">
                    <a16:rowId xmlns:a16="http://schemas.microsoft.com/office/drawing/2014/main" val="1411001835"/>
                  </a:ext>
                </a:extLst>
              </a:tr>
              <a:tr h="370840">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Activities are organized according to federal categories -- based on Section 4205(a)</a:t>
                      </a:r>
                    </a:p>
                  </a:txBody>
                  <a:tcPr/>
                </a:tc>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Chart the alignment of your States’ activities categories to 21APR activities categories, particularly where the categories are not identical in nature.</a:t>
                      </a:r>
                    </a:p>
                  </a:txBody>
                  <a:tcPr/>
                </a:tc>
                <a:extLst>
                  <a:ext uri="{0D108BD9-81ED-4DB2-BD59-A6C34878D82A}">
                    <a16:rowId xmlns:a16="http://schemas.microsoft.com/office/drawing/2014/main" val="1808066651"/>
                  </a:ext>
                </a:extLst>
              </a:tr>
            </a:tbl>
          </a:graphicData>
        </a:graphic>
      </p:graphicFrame>
      <p:sp>
        <p:nvSpPr>
          <p:cNvPr id="8" name="TextBox 7">
            <a:extLst>
              <a:ext uri="{FF2B5EF4-FFF2-40B4-BE49-F238E27FC236}">
                <a16:creationId xmlns:a16="http://schemas.microsoft.com/office/drawing/2014/main" id="{523CC99B-7083-496C-AAAF-48D399C65D70}"/>
              </a:ext>
            </a:extLst>
          </p:cNvPr>
          <p:cNvSpPr txBox="1"/>
          <p:nvPr/>
        </p:nvSpPr>
        <p:spPr>
          <a:xfrm>
            <a:off x="240193" y="3429000"/>
            <a:ext cx="9195558" cy="461665"/>
          </a:xfrm>
          <a:prstGeom prst="rect">
            <a:avLst/>
          </a:prstGeom>
          <a:noFill/>
        </p:spPr>
        <p:txBody>
          <a:bodyPr wrap="square" rtlCol="0">
            <a:spAutoFit/>
          </a:bodyPr>
          <a:lstStyle/>
          <a:p>
            <a:pPr algn="ctr"/>
            <a:r>
              <a:rPr lang="en-US" sz="2400" dirty="0">
                <a:solidFill>
                  <a:schemeClr val="bg1"/>
                </a:solidFill>
                <a:latin typeface="Arial" panose="020B0604020202020204" pitchFamily="34" charset="0"/>
                <a:cs typeface="Arial" panose="020B0604020202020204" pitchFamily="34" charset="0"/>
              </a:rPr>
              <a:t>“small p” – Policy Decisions about Staffing</a:t>
            </a:r>
          </a:p>
        </p:txBody>
      </p:sp>
      <p:graphicFrame>
        <p:nvGraphicFramePr>
          <p:cNvPr id="9" name="Table 11">
            <a:extLst>
              <a:ext uri="{FF2B5EF4-FFF2-40B4-BE49-F238E27FC236}">
                <a16:creationId xmlns:a16="http://schemas.microsoft.com/office/drawing/2014/main" id="{2EEFFBBE-19B6-4E4B-A967-8D763EB51EED}"/>
              </a:ext>
            </a:extLst>
          </p:cNvPr>
          <p:cNvGraphicFramePr>
            <a:graphicFrameLocks noGrp="1"/>
          </p:cNvGraphicFramePr>
          <p:nvPr>
            <p:extLst>
              <p:ext uri="{D42A27DB-BD31-4B8C-83A1-F6EECF244321}">
                <p14:modId xmlns:p14="http://schemas.microsoft.com/office/powerpoint/2010/main" val="4188466479"/>
              </p:ext>
            </p:extLst>
          </p:nvPr>
        </p:nvGraphicFramePr>
        <p:xfrm>
          <a:off x="240192" y="4102398"/>
          <a:ext cx="9195558" cy="1285240"/>
        </p:xfrm>
        <a:graphic>
          <a:graphicData uri="http://schemas.openxmlformats.org/drawingml/2006/table">
            <a:tbl>
              <a:tblPr firstRow="1" bandRow="1">
                <a:tableStyleId>{21E4AEA4-8DFA-4A89-87EB-49C32662AFE0}</a:tableStyleId>
              </a:tblPr>
              <a:tblGrid>
                <a:gridCol w="4597779">
                  <a:extLst>
                    <a:ext uri="{9D8B030D-6E8A-4147-A177-3AD203B41FA5}">
                      <a16:colId xmlns:a16="http://schemas.microsoft.com/office/drawing/2014/main" val="3465825323"/>
                    </a:ext>
                  </a:extLst>
                </a:gridCol>
                <a:gridCol w="4597779">
                  <a:extLst>
                    <a:ext uri="{9D8B030D-6E8A-4147-A177-3AD203B41FA5}">
                      <a16:colId xmlns:a16="http://schemas.microsoft.com/office/drawing/2014/main" val="2530783465"/>
                    </a:ext>
                  </a:extLst>
                </a:gridCol>
              </a:tblGrid>
              <a:tr h="370840">
                <a:tc>
                  <a:txBody>
                    <a:bodyPr/>
                    <a:lstStyle/>
                    <a:p>
                      <a:pPr algn="ctr"/>
                      <a:r>
                        <a:rPr lang="en-US" dirty="0">
                          <a:latin typeface="Arial" panose="020B0604020202020204" pitchFamily="34" charset="0"/>
                          <a:cs typeface="Arial" panose="020B0604020202020204" pitchFamily="34" charset="0"/>
                        </a:rPr>
                        <a:t>Federal-level "Large P"</a:t>
                      </a:r>
                    </a:p>
                  </a:txBody>
                  <a:tcPr/>
                </a:tc>
                <a:tc>
                  <a:txBody>
                    <a:bodyPr/>
                    <a:lstStyle/>
                    <a:p>
                      <a:pPr algn="ctr"/>
                      <a:r>
                        <a:rPr lang="en-US" dirty="0">
                          <a:latin typeface="Arial" panose="020B0604020202020204" pitchFamily="34" charset="0"/>
                          <a:cs typeface="Arial" panose="020B0604020202020204" pitchFamily="34" charset="0"/>
                        </a:rPr>
                        <a:t>State-level ”small p”</a:t>
                      </a:r>
                    </a:p>
                  </a:txBody>
                  <a:tcPr/>
                </a:tc>
                <a:extLst>
                  <a:ext uri="{0D108BD9-81ED-4DB2-BD59-A6C34878D82A}">
                    <a16:rowId xmlns:a16="http://schemas.microsoft.com/office/drawing/2014/main" val="1997283904"/>
                  </a:ext>
                </a:extLst>
              </a:tr>
              <a:tr h="370840">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Staffing are organized according to categories put forward by the Department of Education.</a:t>
                      </a:r>
                    </a:p>
                  </a:txBody>
                  <a:tcPr/>
                </a:tc>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Guide Grantees on how to categorize unique staffing structures or arrangements.</a:t>
                      </a:r>
                    </a:p>
                  </a:txBody>
                  <a:tcPr/>
                </a:tc>
                <a:extLst>
                  <a:ext uri="{0D108BD9-81ED-4DB2-BD59-A6C34878D82A}">
                    <a16:rowId xmlns:a16="http://schemas.microsoft.com/office/drawing/2014/main" val="1095580305"/>
                  </a:ext>
                </a:extLst>
              </a:tr>
            </a:tbl>
          </a:graphicData>
        </a:graphic>
      </p:graphicFrame>
      <p:pic>
        <p:nvPicPr>
          <p:cNvPr id="12" name="object 8">
            <a:extLst>
              <a:ext uri="{FF2B5EF4-FFF2-40B4-BE49-F238E27FC236}">
                <a16:creationId xmlns:a16="http://schemas.microsoft.com/office/drawing/2014/main" id="{5D5B2359-1EE1-4872-AD38-F188166D97A2}"/>
              </a:ext>
            </a:extLst>
          </p:cNvPr>
          <p:cNvPicPr/>
          <p:nvPr/>
        </p:nvPicPr>
        <p:blipFill>
          <a:blip r:embed="rId5" cstate="print"/>
          <a:stretch>
            <a:fillRect/>
          </a:stretch>
        </p:blipFill>
        <p:spPr>
          <a:xfrm>
            <a:off x="9863048" y="4629899"/>
            <a:ext cx="1793292" cy="2023721"/>
          </a:xfrm>
          <a:prstGeom prst="roundRect">
            <a:avLst>
              <a:gd name="adj" fmla="val 16667"/>
            </a:avLst>
          </a:prstGeom>
          <a:solidFill>
            <a:schemeClr val="bg1"/>
          </a:solidFill>
          <a:ln>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59969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BAE16"/>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8374</TotalTime>
  <Words>2750</Words>
  <Application>Microsoft Office PowerPoint</Application>
  <PresentationFormat>Widescreen</PresentationFormat>
  <Paragraphs>277</Paragraphs>
  <Slides>43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Times New Roman</vt:lpstr>
      <vt:lpstr>TimesNewRomanPSMT</vt:lpstr>
      <vt:lpstr>Wingdings</vt:lpstr>
      <vt:lpstr>Wingdings 3</vt:lpstr>
      <vt:lpstr>Office Theme</vt:lpstr>
      <vt:lpstr>NEW  21st CCLC GPRA</vt:lpstr>
      <vt:lpstr>Objectives</vt:lpstr>
      <vt:lpstr>PowerPoint Presentation</vt:lpstr>
      <vt:lpstr>What is the GPRA?</vt:lpstr>
      <vt:lpstr>Federal “Large P” verses  State “small p”  </vt:lpstr>
      <vt:lpstr>"Large P" verses “small p’s”</vt:lpstr>
      <vt:lpstr>The core “small p” decisions are tied directly to the GPRA measures themselves. But there are “small p” decisions in all the data elements in 21APR.  “Small p” decisions for implementation of the New GPRA will be iterative, meaning as database development continues, there may be additional areas of “small p” that emerge. We will continually update you. </vt:lpstr>
      <vt:lpstr>“small p” – Policy Decisions about New GPRA *updated*</vt:lpstr>
      <vt:lpstr>“small p” – Policy Decisions about Activities</vt:lpstr>
      <vt:lpstr>The New GPRA</vt:lpstr>
      <vt:lpstr>New GPRA Changes</vt:lpstr>
      <vt:lpstr>APR Data Elements</vt:lpstr>
      <vt:lpstr>What’s Staying the Same What is Changing</vt:lpstr>
      <vt:lpstr>Participation</vt:lpstr>
      <vt:lpstr>PowerPoint Presentation</vt:lpstr>
      <vt:lpstr>PowerPoint Presentation</vt:lpstr>
      <vt:lpstr>Race/Ethnicity, Sex, and Population Specifies</vt:lpstr>
      <vt:lpstr>Population Specifics  In this section, the number of participants does not have to equal the total participants for the center. Some participants may be reported in more than one category, and some may be registered in none. </vt:lpstr>
      <vt:lpstr>Implementation Timeline</vt:lpstr>
      <vt:lpstr>Implementation Timeline</vt:lpstr>
      <vt:lpstr>PowerPoint Presentation</vt:lpstr>
      <vt:lpstr>Review the  New GPRAs</vt:lpstr>
      <vt:lpstr>NEW GPRA - GPRA 1</vt:lpstr>
      <vt:lpstr>NEW GPRA- GPRA 2 Academic Achievement</vt:lpstr>
      <vt:lpstr>PowerPoint Presentation</vt:lpstr>
      <vt:lpstr>PowerPoint Presentation</vt:lpstr>
      <vt:lpstr>NEW GPRA- GPRA 3</vt:lpstr>
      <vt:lpstr>PowerPoint Presentation</vt:lpstr>
      <vt:lpstr>NEW GPRA- GPRA 4</vt:lpstr>
      <vt:lpstr>PowerPoint Presentation</vt:lpstr>
      <vt:lpstr>NEW GPRA- GPRA 5</vt:lpstr>
      <vt:lpstr>‘Small p ’summary: for this GPRA metric, the state will collect teacher survey data</vt:lpstr>
      <vt:lpstr>PowerPoint Presentation</vt:lpstr>
      <vt:lpstr>New GPRA Measurement Chart</vt:lpstr>
      <vt:lpstr>Performance Measured &amp; Data Type</vt:lpstr>
      <vt:lpstr>New GPRA and EZReports</vt:lpstr>
      <vt:lpstr>New GPRA and EZReports</vt:lpstr>
      <vt:lpstr>New GPRA and EZReports</vt:lpstr>
      <vt:lpstr>Recap-How does this affect me?</vt:lpstr>
      <vt:lpstr>What if I already enter my student  attendance with accurate hours?</vt:lpstr>
      <vt:lpstr>I have questions…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21st CCLC GPRAs Coming 2021-2022: Info Session</dc:title>
  <dc:creator>Logan, Kim</dc:creator>
  <cp:lastModifiedBy>Linda Williams</cp:lastModifiedBy>
  <cp:revision>20</cp:revision>
  <dcterms:created xsi:type="dcterms:W3CDTF">2021-06-09T17:54:34Z</dcterms:created>
  <dcterms:modified xsi:type="dcterms:W3CDTF">2021-07-14T15:24:56Z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2021-04-01T00:00:00Z</vt:filetime>
  </property>
  <property fmtid="{D5CDD505-2E9C-101B-9397-08002B2CF9AE}" pid="3" name="Creator">
    <vt:lpwstr>Acrobat PDFMaker 21 for PowerPoint</vt:lpwstr>
  </property>
  <property fmtid="{D5CDD505-2E9C-101B-9397-08002B2CF9AE}" pid="4" name="LastSaved">
    <vt:filetime>2021-06-09T00:00:00Z</vt:filetime>
  </property>
</Properties>
</file>